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slides/slide89.xml" ContentType="application/vnd.openxmlformats-officedocument.presentationml.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Lst>
  <p:notesMasterIdLst>
    <p:notesMasterId r:id="rId101"/>
  </p:notesMasterIdLst>
  <p:sldIdLst>
    <p:sldId id="256" r:id="rId6"/>
    <p:sldId id="257" r:id="rId7"/>
    <p:sldId id="363" r:id="rId8"/>
    <p:sldId id="364" r:id="rId9"/>
    <p:sldId id="365" r:id="rId10"/>
    <p:sldId id="330" r:id="rId11"/>
    <p:sldId id="332" r:id="rId12"/>
    <p:sldId id="333" r:id="rId13"/>
    <p:sldId id="340" r:id="rId14"/>
    <p:sldId id="341" r:id="rId15"/>
    <p:sldId id="342" r:id="rId16"/>
    <p:sldId id="343" r:id="rId17"/>
    <p:sldId id="344" r:id="rId18"/>
    <p:sldId id="348" r:id="rId19"/>
    <p:sldId id="349" r:id="rId20"/>
    <p:sldId id="350" r:id="rId21"/>
    <p:sldId id="351" r:id="rId22"/>
    <p:sldId id="352" r:id="rId23"/>
    <p:sldId id="353" r:id="rId24"/>
    <p:sldId id="354" r:id="rId25"/>
    <p:sldId id="258" r:id="rId26"/>
    <p:sldId id="259" r:id="rId27"/>
    <p:sldId id="260" r:id="rId28"/>
    <p:sldId id="261" r:id="rId29"/>
    <p:sldId id="263" r:id="rId30"/>
    <p:sldId id="264" r:id="rId31"/>
    <p:sldId id="265" r:id="rId32"/>
    <p:sldId id="266" r:id="rId33"/>
    <p:sldId id="267" r:id="rId34"/>
    <p:sldId id="268"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 id="297" r:id="rId63"/>
    <p:sldId id="298" r:id="rId64"/>
    <p:sldId id="299" r:id="rId65"/>
    <p:sldId id="300" r:id="rId66"/>
    <p:sldId id="355" r:id="rId67"/>
    <p:sldId id="356" r:id="rId68"/>
    <p:sldId id="357" r:id="rId69"/>
    <p:sldId id="358" r:id="rId70"/>
    <p:sldId id="359" r:id="rId71"/>
    <p:sldId id="360" r:id="rId72"/>
    <p:sldId id="361" r:id="rId73"/>
    <p:sldId id="362" r:id="rId74"/>
    <p:sldId id="301" r:id="rId75"/>
    <p:sldId id="302" r:id="rId76"/>
    <p:sldId id="303" r:id="rId77"/>
    <p:sldId id="309" r:id="rId78"/>
    <p:sldId id="310" r:id="rId79"/>
    <p:sldId id="311" r:id="rId80"/>
    <p:sldId id="312" r:id="rId81"/>
    <p:sldId id="313" r:id="rId82"/>
    <p:sldId id="314" r:id="rId83"/>
    <p:sldId id="315" r:id="rId84"/>
    <p:sldId id="317" r:id="rId85"/>
    <p:sldId id="318" r:id="rId86"/>
    <p:sldId id="319" r:id="rId87"/>
    <p:sldId id="320" r:id="rId88"/>
    <p:sldId id="321" r:id="rId89"/>
    <p:sldId id="322" r:id="rId90"/>
    <p:sldId id="324" r:id="rId91"/>
    <p:sldId id="325" r:id="rId92"/>
    <p:sldId id="326" r:id="rId93"/>
    <p:sldId id="327" r:id="rId94"/>
    <p:sldId id="366" r:id="rId95"/>
    <p:sldId id="367" r:id="rId96"/>
    <p:sldId id="368" r:id="rId97"/>
    <p:sldId id="369" r:id="rId98"/>
    <p:sldId id="370" r:id="rId99"/>
    <p:sldId id="372" r:id="rId100"/>
  </p:sldIdLst>
  <p:sldSz cx="9144000" cy="6858000" type="screen4x3"/>
  <p:notesSz cx="6858000" cy="9144000"/>
  <p:defaultTextStyle>
    <a:defPPr>
      <a:defRPr lang="en-US"/>
    </a:defPPr>
    <a:lvl1pPr algn="l" rtl="0" fontAlgn="base">
      <a:spcBef>
        <a:spcPct val="0"/>
      </a:spcBef>
      <a:spcAft>
        <a:spcPct val="0"/>
      </a:spcAft>
      <a:defRPr kern="1200">
        <a:solidFill>
          <a:srgbClr val="000000"/>
        </a:solidFill>
        <a:latin typeface="Arial" charset="0"/>
        <a:ea typeface="ヒラギノ角ゴ ProN W3" charset="0"/>
        <a:cs typeface="ヒラギノ角ゴ ProN W3" charset="0"/>
        <a:sym typeface="Arial" charset="0"/>
      </a:defRPr>
    </a:lvl1pPr>
    <a:lvl2pPr marL="457200" algn="l" rtl="0" fontAlgn="base">
      <a:spcBef>
        <a:spcPct val="0"/>
      </a:spcBef>
      <a:spcAft>
        <a:spcPct val="0"/>
      </a:spcAft>
      <a:defRPr kern="1200">
        <a:solidFill>
          <a:srgbClr val="000000"/>
        </a:solidFill>
        <a:latin typeface="Arial" charset="0"/>
        <a:ea typeface="ヒラギノ角ゴ ProN W3" charset="0"/>
        <a:cs typeface="ヒラギノ角ゴ ProN W3" charset="0"/>
        <a:sym typeface="Arial" charset="0"/>
      </a:defRPr>
    </a:lvl2pPr>
    <a:lvl3pPr marL="914400" algn="l" rtl="0" fontAlgn="base">
      <a:spcBef>
        <a:spcPct val="0"/>
      </a:spcBef>
      <a:spcAft>
        <a:spcPct val="0"/>
      </a:spcAft>
      <a:defRPr kern="1200">
        <a:solidFill>
          <a:srgbClr val="000000"/>
        </a:solidFill>
        <a:latin typeface="Arial" charset="0"/>
        <a:ea typeface="ヒラギノ角ゴ ProN W3" charset="0"/>
        <a:cs typeface="ヒラギノ角ゴ ProN W3" charset="0"/>
        <a:sym typeface="Arial" charset="0"/>
      </a:defRPr>
    </a:lvl3pPr>
    <a:lvl4pPr marL="1371600" algn="l" rtl="0" fontAlgn="base">
      <a:spcBef>
        <a:spcPct val="0"/>
      </a:spcBef>
      <a:spcAft>
        <a:spcPct val="0"/>
      </a:spcAft>
      <a:defRPr kern="1200">
        <a:solidFill>
          <a:srgbClr val="000000"/>
        </a:solidFill>
        <a:latin typeface="Arial" charset="0"/>
        <a:ea typeface="ヒラギノ角ゴ ProN W3" charset="0"/>
        <a:cs typeface="ヒラギノ角ゴ ProN W3" charset="0"/>
        <a:sym typeface="Arial" charset="0"/>
      </a:defRPr>
    </a:lvl4pPr>
    <a:lvl5pPr marL="1828800" algn="l" rtl="0" fontAlgn="base">
      <a:spcBef>
        <a:spcPct val="0"/>
      </a:spcBef>
      <a:spcAft>
        <a:spcPct val="0"/>
      </a:spcAft>
      <a:defRPr kern="1200">
        <a:solidFill>
          <a:srgbClr val="000000"/>
        </a:solidFill>
        <a:latin typeface="Arial" charset="0"/>
        <a:ea typeface="ヒラギノ角ゴ ProN W3" charset="0"/>
        <a:cs typeface="ヒラギノ角ゴ ProN W3" charset="0"/>
        <a:sym typeface="Arial" charset="0"/>
      </a:defRPr>
    </a:lvl5pPr>
    <a:lvl6pPr marL="2286000" algn="l" defTabSz="914400" rtl="0" eaLnBrk="1" latinLnBrk="0" hangingPunct="1">
      <a:defRPr kern="1200">
        <a:solidFill>
          <a:srgbClr val="000000"/>
        </a:solidFill>
        <a:latin typeface="Arial" charset="0"/>
        <a:ea typeface="ヒラギノ角ゴ ProN W3" charset="0"/>
        <a:cs typeface="ヒラギノ角ゴ ProN W3" charset="0"/>
        <a:sym typeface="Arial" charset="0"/>
      </a:defRPr>
    </a:lvl6pPr>
    <a:lvl7pPr marL="2743200" algn="l" defTabSz="914400" rtl="0" eaLnBrk="1" latinLnBrk="0" hangingPunct="1">
      <a:defRPr kern="1200">
        <a:solidFill>
          <a:srgbClr val="000000"/>
        </a:solidFill>
        <a:latin typeface="Arial" charset="0"/>
        <a:ea typeface="ヒラギノ角ゴ ProN W3" charset="0"/>
        <a:cs typeface="ヒラギノ角ゴ ProN W3" charset="0"/>
        <a:sym typeface="Arial" charset="0"/>
      </a:defRPr>
    </a:lvl7pPr>
    <a:lvl8pPr marL="3200400" algn="l" defTabSz="914400" rtl="0" eaLnBrk="1" latinLnBrk="0" hangingPunct="1">
      <a:defRPr kern="1200">
        <a:solidFill>
          <a:srgbClr val="000000"/>
        </a:solidFill>
        <a:latin typeface="Arial" charset="0"/>
        <a:ea typeface="ヒラギノ角ゴ ProN W3" charset="0"/>
        <a:cs typeface="ヒラギノ角ゴ ProN W3" charset="0"/>
        <a:sym typeface="Arial" charset="0"/>
      </a:defRPr>
    </a:lvl8pPr>
    <a:lvl9pPr marL="3657600" algn="l" defTabSz="914400" rtl="0" eaLnBrk="1" latinLnBrk="0" hangingPunct="1">
      <a:defRPr kern="1200">
        <a:solidFill>
          <a:srgbClr val="000000"/>
        </a:solidFill>
        <a:latin typeface="Arial" charset="0"/>
        <a:ea typeface="ヒラギノ角ゴ ProN W3" charset="0"/>
        <a:cs typeface="ヒラギノ角ゴ ProN W3" charset="0"/>
        <a:sym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9" name="Rectangle 1"/>
          <p:cNvSpPr>
            <a:spLocks noRo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p:spPr>
      </p:sp>
      <p:sp>
        <p:nvSpPr>
          <p:cNvPr id="27650"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674" name="Rectangle 2"/>
          <p:cNvSpPr>
            <a:spLocks noChangeArrowheads="1"/>
          </p:cNvSpPr>
          <p:nvPr>
            <p:ph type="body" idx="1"/>
          </p:nvPr>
        </p:nvSpPr>
        <p:spPr bwMode="auto">
          <a:xfrm>
            <a:off x="685800" y="4343400"/>
            <a:ext cx="5486400" cy="4114800"/>
          </a:xfrm>
          <a:prstGeom prst="rect">
            <a:avLst/>
          </a:prstGeom>
          <a:noFill/>
          <a:ln>
            <a:miter lim="800000"/>
            <a:headEnd/>
            <a:tailEnd/>
          </a:ln>
        </p:spPr>
        <p:txBody>
          <a:bodyPr/>
          <a:lstStyle/>
          <a:p>
            <a:pPr marL="39688"/>
            <a:r>
              <a:rPr lang="en-US">
                <a:solidFill>
                  <a:srgbClr val="000000"/>
                </a:solidFill>
                <a:latin typeface="Lucida Grande" charset="0"/>
                <a:ea typeface="Lucida Grande" charset="0"/>
                <a:cs typeface="Lucida Grande" charset="0"/>
                <a:sym typeface="Lucida Grande" charset="0"/>
              </a:rPr>
              <a:t>We went through this - this morning. Do NOT spend time on it.</a:t>
            </a:r>
          </a:p>
          <a:p>
            <a:pPr marL="39688"/>
            <a:endParaRPr lang="en-US">
              <a:solidFill>
                <a:srgbClr val="000000"/>
              </a:solidFill>
              <a:latin typeface="Lucida Grande" charset="0"/>
              <a:ea typeface="Lucida Grande" charset="0"/>
              <a:cs typeface="Lucida Grande" charset="0"/>
              <a:sym typeface="Lucida Grande" charset="0"/>
            </a:endParaRPr>
          </a:p>
          <a:p>
            <a:pPr marL="39688"/>
            <a:r>
              <a:rPr lang="en-US">
                <a:solidFill>
                  <a:srgbClr val="000000"/>
                </a:solidFill>
                <a:latin typeface="Lucida Grande" charset="0"/>
                <a:ea typeface="Lucida Grande" charset="0"/>
                <a:cs typeface="Lucida Grande" charset="0"/>
                <a:sym typeface="Lucida Grande" charset="0"/>
              </a:rPr>
              <a:t>Refer to top of pg 66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0354" name="Rectangle 2"/>
          <p:cNvSpPr>
            <a:spLocks noChangeArrowheads="1"/>
          </p:cNvSpPr>
          <p:nvPr>
            <p:ph type="body" idx="1"/>
          </p:nvPr>
        </p:nvSpPr>
        <p:spPr bwMode="auto">
          <a:xfrm>
            <a:off x="685800" y="4343400"/>
            <a:ext cx="5486400" cy="4114800"/>
          </a:xfrm>
          <a:prstGeom prst="rect">
            <a:avLst/>
          </a:prstGeom>
          <a:noFill/>
          <a:ln>
            <a:miter lim="800000"/>
            <a:headEnd/>
            <a:tailEnd/>
          </a:ln>
        </p:spPr>
        <p:txBody>
          <a:bodyPr/>
          <a:lstStyle/>
          <a:p>
            <a:pPr marL="39688">
              <a:spcBef>
                <a:spcPts val="413"/>
              </a:spcBef>
            </a:pPr>
            <a:r>
              <a:rPr lang="en-US">
                <a:solidFill>
                  <a:srgbClr val="000000"/>
                </a:solidFill>
                <a:latin typeface="Lucida Grande" charset="0"/>
                <a:ea typeface="Lucida Grande" charset="0"/>
                <a:cs typeface="Lucida Grande" charset="0"/>
                <a:sym typeface="Lucida Grande" charset="0"/>
              </a:rPr>
              <a:t>Observe -  It’s a way of “listening with your eyes”  Cannot emphasize enough. Always looking to enhance the PRT session.</a:t>
            </a:r>
          </a:p>
          <a:p>
            <a:pPr marL="39688">
              <a:spcBef>
                <a:spcPts val="413"/>
              </a:spcBef>
            </a:pPr>
            <a:r>
              <a:rPr lang="en-US">
                <a:solidFill>
                  <a:srgbClr val="000000"/>
                </a:solidFill>
                <a:latin typeface="Lucida Grande" charset="0"/>
                <a:ea typeface="Lucida Grande" charset="0"/>
                <a:cs typeface="Lucida Grande" charset="0"/>
                <a:sym typeface="Lucida Grande" charset="0"/>
              </a:rPr>
              <a:t>Play and Interact-  Spend time at the beginning of every session (no more than 5 minutes) simply interacting with the child, offering toys to explore not contingent on any response.  Exchange the toy.  Be playful.  Some students enjoy hand games and tickles.  This is a good time for those activities. Again these interactions are not contingent on language or play.</a:t>
            </a:r>
          </a:p>
          <a:p>
            <a:pPr marL="39688">
              <a:spcBef>
                <a:spcPts val="413"/>
              </a:spcBef>
            </a:pPr>
            <a:r>
              <a:rPr lang="en-US">
                <a:solidFill>
                  <a:srgbClr val="000000"/>
                </a:solidFill>
                <a:latin typeface="Lucida Grande" charset="0"/>
                <a:ea typeface="Lucida Grande" charset="0"/>
                <a:cs typeface="Lucida Grande" charset="0"/>
                <a:sym typeface="Lucida Grande" charset="0"/>
              </a:rPr>
              <a:t>ATTEND- You need to be present, in the moment watching the child.  Attention is different from observation.  During observation the teacher has an intention of using her observation to enhance some facet of the PRT session.  When attending to the student, the object is just that, attending.  Spend time engaged in BOTH during the PRT session.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722" name="Rectangle 2"/>
          <p:cNvSpPr>
            <a:spLocks noChangeArrowheads="1"/>
          </p:cNvSpPr>
          <p:nvPr>
            <p:ph type="body" idx="1"/>
          </p:nvPr>
        </p:nvSpPr>
        <p:spPr bwMode="auto">
          <a:xfrm>
            <a:off x="685800" y="4343400"/>
            <a:ext cx="5486400" cy="4114800"/>
          </a:xfrm>
          <a:prstGeom prst="rect">
            <a:avLst/>
          </a:prstGeom>
          <a:noFill/>
          <a:ln>
            <a:miter lim="800000"/>
            <a:headEnd/>
            <a:tailEnd/>
          </a:ln>
        </p:spPr>
        <p:txBody>
          <a:bodyPr/>
          <a:lstStyle/>
          <a:p>
            <a:pPr marL="39688"/>
            <a:r>
              <a:rPr lang="en-US">
                <a:solidFill>
                  <a:srgbClr val="000000"/>
                </a:solidFill>
                <a:latin typeface="Lucida Grande" charset="0"/>
                <a:ea typeface="Lucida Grande" charset="0"/>
                <a:cs typeface="Lucida Grande" charset="0"/>
                <a:sym typeface="Lucida Grande" charset="0"/>
              </a:rPr>
              <a:t>If the child is correct the sequence will look like this.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2" name="Rectangle 2"/>
          <p:cNvSpPr>
            <a:spLocks noChangeArrowheads="1"/>
          </p:cNvSpPr>
          <p:nvPr>
            <p:ph type="body" idx="1"/>
          </p:nvPr>
        </p:nvSpPr>
        <p:spPr bwMode="auto">
          <a:xfrm>
            <a:off x="685800" y="4343400"/>
            <a:ext cx="5486400" cy="4114800"/>
          </a:xfrm>
          <a:prstGeom prst="rect">
            <a:avLst/>
          </a:prstGeom>
          <a:noFill/>
          <a:ln>
            <a:miter lim="800000"/>
            <a:headEnd/>
            <a:tailEnd/>
          </a:ln>
        </p:spPr>
        <p:txBody>
          <a:bodyPr/>
          <a:lstStyle/>
          <a:p>
            <a:pPr marL="39688">
              <a:spcBef>
                <a:spcPts val="413"/>
              </a:spcBef>
            </a:pPr>
            <a:r>
              <a:rPr lang="en-US">
                <a:solidFill>
                  <a:srgbClr val="000000"/>
                </a:solidFill>
                <a:latin typeface="Lucida Grande" charset="0"/>
                <a:ea typeface="Lucida Grande" charset="0"/>
                <a:cs typeface="Lucida Grande" charset="0"/>
                <a:sym typeface="Lucida Grande" charset="0"/>
              </a:rPr>
              <a:t>Here’s the sequence.</a:t>
            </a:r>
          </a:p>
          <a:p>
            <a:pPr marL="39688">
              <a:spcBef>
                <a:spcPts val="413"/>
              </a:spcBef>
            </a:pPr>
            <a:endParaRPr lang="en-US">
              <a:solidFill>
                <a:srgbClr val="000000"/>
              </a:solidFill>
              <a:latin typeface="Lucida Grande" charset="0"/>
              <a:ea typeface="Lucida Grande" charset="0"/>
              <a:cs typeface="Lucida Grande" charset="0"/>
              <a:sym typeface="Lucida Grande" charset="0"/>
            </a:endParaRPr>
          </a:p>
          <a:p>
            <a:pPr marL="39688">
              <a:spcBef>
                <a:spcPts val="413"/>
              </a:spcBef>
            </a:pPr>
            <a:r>
              <a:rPr lang="en-US">
                <a:solidFill>
                  <a:srgbClr val="000000"/>
                </a:solidFill>
                <a:latin typeface="Lucida Grande" charset="0"/>
                <a:ea typeface="Lucida Grande" charset="0"/>
                <a:cs typeface="Lucida Grande" charset="0"/>
                <a:sym typeface="Lucida Grande" charset="0"/>
              </a:rPr>
              <a:t>Everyone practice with “Ring Bell”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890" name="Rectangle 2"/>
          <p:cNvSpPr>
            <a:spLocks noChangeArrowheads="1"/>
          </p:cNvSpPr>
          <p:nvPr>
            <p:ph type="body" idx="1"/>
          </p:nvPr>
        </p:nvSpPr>
        <p:spPr bwMode="auto">
          <a:xfrm>
            <a:off x="685800" y="4343400"/>
            <a:ext cx="5486400" cy="4114800"/>
          </a:xfrm>
          <a:prstGeom prst="rect">
            <a:avLst/>
          </a:prstGeom>
          <a:noFill/>
          <a:ln>
            <a:miter lim="800000"/>
            <a:headEnd/>
            <a:tailEnd/>
          </a:ln>
        </p:spPr>
        <p:txBody>
          <a:bodyPr/>
          <a:lstStyle/>
          <a:p>
            <a:pPr marL="39688">
              <a:spcBef>
                <a:spcPts val="413"/>
              </a:spcBef>
            </a:pPr>
            <a:r>
              <a:rPr lang="en-US">
                <a:solidFill>
                  <a:srgbClr val="000000"/>
                </a:solidFill>
                <a:latin typeface="Lucida Grande" charset="0"/>
                <a:ea typeface="Lucida Grande" charset="0"/>
                <a:cs typeface="Lucida Grande" charset="0"/>
                <a:sym typeface="Lucida Grande" charset="0"/>
              </a:rPr>
              <a:t>Right side of folder - Page 81</a:t>
            </a:r>
          </a:p>
          <a:p>
            <a:pPr marL="39688">
              <a:spcBef>
                <a:spcPts val="413"/>
              </a:spcBef>
            </a:pPr>
            <a:r>
              <a:rPr lang="en-US">
                <a:solidFill>
                  <a:srgbClr val="000000"/>
                </a:solidFill>
                <a:latin typeface="Lucida Grande" charset="0"/>
                <a:ea typeface="Lucida Grande" charset="0"/>
                <a:cs typeface="Lucida Grande" charset="0"/>
                <a:sym typeface="Lucida Grande" charset="0"/>
              </a:rPr>
              <a:t>	Provides a sample data sheet so you can see what it will look like with daily use.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986" name="Rectangle 2"/>
          <p:cNvSpPr>
            <a:spLocks noChangeArrowheads="1"/>
          </p:cNvSpPr>
          <p:nvPr>
            <p:ph type="body" idx="1"/>
          </p:nvPr>
        </p:nvSpPr>
        <p:spPr bwMode="auto">
          <a:xfrm>
            <a:off x="685800" y="4343400"/>
            <a:ext cx="5486400" cy="4114800"/>
          </a:xfrm>
          <a:prstGeom prst="rect">
            <a:avLst/>
          </a:prstGeom>
          <a:noFill/>
          <a:ln>
            <a:miter lim="800000"/>
            <a:headEnd/>
            <a:tailEnd/>
          </a:ln>
        </p:spPr>
        <p:txBody>
          <a:bodyPr/>
          <a:lstStyle/>
          <a:p>
            <a:pPr marL="39688">
              <a:spcBef>
                <a:spcPts val="413"/>
              </a:spcBef>
            </a:pPr>
            <a:r>
              <a:rPr lang="en-US">
                <a:solidFill>
                  <a:srgbClr val="000000"/>
                </a:solidFill>
                <a:latin typeface="Lucida Grande" charset="0"/>
                <a:ea typeface="Lucida Grande" charset="0"/>
                <a:cs typeface="Lucida Grande" charset="0"/>
                <a:sym typeface="Lucida Grande" charset="0"/>
              </a:rPr>
              <a:t>Let the group practice this whold sequence with “Ring Bell”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5058" name="Rectangle 2"/>
          <p:cNvSpPr>
            <a:spLocks noChangeArrowheads="1"/>
          </p:cNvSpPr>
          <p:nvPr>
            <p:ph type="body" idx="1"/>
          </p:nvPr>
        </p:nvSpPr>
        <p:spPr bwMode="auto">
          <a:xfrm>
            <a:off x="685800" y="4343400"/>
            <a:ext cx="5486400" cy="4114800"/>
          </a:xfrm>
          <a:prstGeom prst="rect">
            <a:avLst/>
          </a:prstGeom>
          <a:noFill/>
          <a:ln>
            <a:miter lim="800000"/>
            <a:headEnd/>
            <a:tailEnd/>
          </a:ln>
        </p:spPr>
        <p:txBody>
          <a:bodyPr/>
          <a:lstStyle/>
          <a:p>
            <a:pPr marL="39688">
              <a:spcBef>
                <a:spcPts val="413"/>
              </a:spcBef>
            </a:pPr>
            <a:r>
              <a:rPr lang="en-US">
                <a:solidFill>
                  <a:srgbClr val="000000"/>
                </a:solidFill>
                <a:latin typeface="Lucida Grande" charset="0"/>
                <a:ea typeface="Lucida Grande" charset="0"/>
                <a:cs typeface="Lucida Grande" charset="0"/>
                <a:sym typeface="Lucida Grande" charset="0"/>
              </a:rPr>
              <a:t>Continue page 79</a:t>
            </a:r>
          </a:p>
          <a:p>
            <a:pPr marL="39688">
              <a:spcBef>
                <a:spcPts val="413"/>
              </a:spcBef>
            </a:pPr>
            <a:endParaRPr lang="en-US">
              <a:solidFill>
                <a:srgbClr val="000000"/>
              </a:solidFill>
              <a:latin typeface="Lucida Grande" charset="0"/>
              <a:ea typeface="Lucida Grande" charset="0"/>
              <a:cs typeface="Lucida Grande" charset="0"/>
              <a:sym typeface="Lucida Grande" charset="0"/>
            </a:endParaRPr>
          </a:p>
          <a:p>
            <a:pPr marL="39688">
              <a:spcBef>
                <a:spcPts val="413"/>
              </a:spcBef>
            </a:pPr>
            <a:r>
              <a:rPr lang="en-US">
                <a:solidFill>
                  <a:srgbClr val="000000"/>
                </a:solidFill>
                <a:latin typeface="Lucida Grande" charset="0"/>
                <a:ea typeface="Lucida Grande" charset="0"/>
                <a:cs typeface="Lucida Grande" charset="0"/>
                <a:sym typeface="Lucida Grande" charset="0"/>
              </a:rPr>
              <a:t>Look at October 4th</a:t>
            </a:r>
          </a:p>
          <a:p>
            <a:pPr marL="39688">
              <a:spcBef>
                <a:spcPts val="413"/>
              </a:spcBef>
            </a:pPr>
            <a:endParaRPr lang="en-US">
              <a:solidFill>
                <a:srgbClr val="000000"/>
              </a:solidFill>
              <a:latin typeface="Lucida Grande" charset="0"/>
              <a:ea typeface="Lucida Grande" charset="0"/>
              <a:cs typeface="Lucida Grande" charset="0"/>
              <a:sym typeface="Lucida Grande" charset="0"/>
            </a:endParaRPr>
          </a:p>
          <a:p>
            <a:pPr marL="39688">
              <a:spcBef>
                <a:spcPts val="413"/>
              </a:spcBef>
            </a:pPr>
            <a:r>
              <a:rPr lang="en-US">
                <a:solidFill>
                  <a:srgbClr val="000000"/>
                </a:solidFill>
                <a:latin typeface="Lucida Grande" charset="0"/>
                <a:ea typeface="Lucida Grande" charset="0"/>
                <a:cs typeface="Lucida Grande" charset="0"/>
                <a:sym typeface="Lucida Grande" charset="0"/>
              </a:rPr>
              <a:t>Talk through decisions and notations on each of the four lines.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a:spLocks noChangeArrowheads="1"/>
          </p:cNvSpPr>
          <p:nvPr>
            <p:ph type="body" idx="1"/>
          </p:nvPr>
        </p:nvSpPr>
        <p:spPr bwMode="auto">
          <a:xfrm>
            <a:off x="685800" y="4343400"/>
            <a:ext cx="5486400" cy="4114800"/>
          </a:xfrm>
          <a:prstGeom prst="rect">
            <a:avLst/>
          </a:prstGeom>
          <a:noFill/>
          <a:ln>
            <a:miter lim="800000"/>
            <a:headEnd/>
            <a:tailEnd/>
          </a:ln>
        </p:spPr>
        <p:txBody>
          <a:bodyPr/>
          <a:lstStyle/>
          <a:p>
            <a:pPr marL="39688">
              <a:spcBef>
                <a:spcPts val="413"/>
              </a:spcBef>
            </a:pPr>
            <a:r>
              <a:rPr lang="en-US">
                <a:solidFill>
                  <a:srgbClr val="000000"/>
                </a:solidFill>
                <a:latin typeface="Lucida Grande" charset="0"/>
                <a:ea typeface="Lucida Grande" charset="0"/>
                <a:cs typeface="Lucida Grande" charset="0"/>
                <a:sym typeface="Lucida Grande" charset="0"/>
              </a:rPr>
              <a:t>Whatever you add - you wil have to remove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02" name="Rectangle 2"/>
          <p:cNvSpPr>
            <a:spLocks noChangeArrowheads="1"/>
          </p:cNvSpPr>
          <p:nvPr>
            <p:ph type="body" idx="1"/>
          </p:nvPr>
        </p:nvSpPr>
        <p:spPr bwMode="auto">
          <a:xfrm>
            <a:off x="685800" y="4343400"/>
            <a:ext cx="5486400" cy="4114800"/>
          </a:xfrm>
          <a:prstGeom prst="rect">
            <a:avLst/>
          </a:prstGeom>
          <a:noFill/>
          <a:ln>
            <a:miter lim="800000"/>
            <a:headEnd/>
            <a:tailEnd/>
          </a:ln>
        </p:spPr>
        <p:txBody>
          <a:bodyPr/>
          <a:lstStyle/>
          <a:p>
            <a:pPr marL="39688">
              <a:spcBef>
                <a:spcPts val="413"/>
              </a:spcBef>
            </a:pPr>
            <a:r>
              <a:rPr lang="en-US">
                <a:solidFill>
                  <a:srgbClr val="000000"/>
                </a:solidFill>
                <a:latin typeface="Lucida Grande" charset="0"/>
                <a:ea typeface="Lucida Grande" charset="0"/>
                <a:cs typeface="Lucida Grande" charset="0"/>
                <a:sym typeface="Lucida Grande" charset="0"/>
              </a:rPr>
              <a:t>Just a check for understanding with the group.</a:t>
            </a:r>
          </a:p>
          <a:p>
            <a:pPr marL="39688">
              <a:spcBef>
                <a:spcPts val="413"/>
              </a:spcBef>
            </a:pPr>
            <a:endParaRPr lang="en-US">
              <a:solidFill>
                <a:srgbClr val="000000"/>
              </a:solidFill>
              <a:latin typeface="Lucida Grande" charset="0"/>
              <a:ea typeface="Lucida Grande" charset="0"/>
              <a:cs typeface="Lucida Grande" charset="0"/>
              <a:sym typeface="Lucida Grande" charset="0"/>
            </a:endParaRPr>
          </a:p>
          <a:p>
            <a:pPr marL="39688">
              <a:spcBef>
                <a:spcPts val="413"/>
              </a:spcBef>
            </a:pPr>
            <a:r>
              <a:rPr lang="en-US">
                <a:solidFill>
                  <a:srgbClr val="000000"/>
                </a:solidFill>
                <a:latin typeface="Lucida Grande" charset="0"/>
                <a:ea typeface="Lucida Grande" charset="0"/>
                <a:cs typeface="Lucida Grande" charset="0"/>
                <a:sym typeface="Lucida Grande" charset="0"/>
              </a:rPr>
              <a:t>If they were to pick up this data sheet - could they understand what another person covered yesterday and what they need to do instructionally today.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7282" name="Rectangle 2"/>
          <p:cNvSpPr>
            <a:spLocks noChangeArrowheads="1"/>
          </p:cNvSpPr>
          <p:nvPr>
            <p:ph type="body" idx="1"/>
          </p:nvPr>
        </p:nvSpPr>
        <p:spPr bwMode="auto">
          <a:xfrm>
            <a:off x="685800" y="4343400"/>
            <a:ext cx="5486400" cy="4114800"/>
          </a:xfrm>
          <a:prstGeom prst="rect">
            <a:avLst/>
          </a:prstGeom>
          <a:noFill/>
          <a:ln>
            <a:miter lim="800000"/>
            <a:headEnd/>
            <a:tailEnd/>
          </a:ln>
        </p:spPr>
        <p:txBody>
          <a:bodyPr/>
          <a:lstStyle/>
          <a:p>
            <a:pPr marL="39688">
              <a:spcBef>
                <a:spcPts val="413"/>
              </a:spcBef>
            </a:pPr>
            <a:r>
              <a:rPr lang="en-US">
                <a:solidFill>
                  <a:srgbClr val="000000"/>
                </a:solidFill>
                <a:latin typeface="Lucida Grande" charset="0"/>
                <a:ea typeface="Lucida Grande" charset="0"/>
                <a:cs typeface="Lucida Grande" charset="0"/>
                <a:sym typeface="Lucida Grande" charset="0"/>
              </a:rPr>
              <a:t>There are general suggestions on program sheets.  BUT often the most effective reinforcer, motivator, activity, may only be determined by the student.</a:t>
            </a:r>
          </a:p>
          <a:p>
            <a:pPr marL="39688">
              <a:spcBef>
                <a:spcPts val="413"/>
              </a:spcBef>
            </a:pPr>
            <a:r>
              <a:rPr lang="en-US">
                <a:solidFill>
                  <a:srgbClr val="000000"/>
                </a:solidFill>
                <a:latin typeface="Lucida Grande" charset="0"/>
                <a:ea typeface="Lucida Grande" charset="0"/>
                <a:cs typeface="Lucida Grande" charset="0"/>
                <a:sym typeface="Lucida Grande" charset="0"/>
              </a:rPr>
              <a:t>How do you determine this?</a:t>
            </a:r>
          </a:p>
          <a:p>
            <a:pPr marL="39688">
              <a:spcBef>
                <a:spcPts val="413"/>
              </a:spcBef>
            </a:pPr>
            <a:r>
              <a:rPr lang="en-US">
                <a:solidFill>
                  <a:srgbClr val="000000"/>
                </a:solidFill>
                <a:latin typeface="Lucida Grande" charset="0"/>
                <a:ea typeface="Lucida Grande" charset="0"/>
                <a:cs typeface="Lucida Grande" charset="0"/>
                <a:sym typeface="Lucida Grande" charset="0"/>
              </a:rPr>
              <a:t>-Allow them to explore toys, edibles, and activities as freely as possible before beginning your first session and before the rest of your sessions.</a:t>
            </a:r>
          </a:p>
          <a:p>
            <a:pPr marL="39688">
              <a:spcBef>
                <a:spcPts val="413"/>
              </a:spcBef>
            </a:pPr>
            <a:r>
              <a:rPr lang="en-US">
                <a:solidFill>
                  <a:srgbClr val="000000"/>
                </a:solidFill>
                <a:latin typeface="Lucida Grande" charset="0"/>
                <a:ea typeface="Lucida Grande" charset="0"/>
                <a:cs typeface="Lucida Grande" charset="0"/>
                <a:sym typeface="Lucida Grande" charset="0"/>
              </a:rPr>
              <a:t>Suggestions</a:t>
            </a:r>
          </a:p>
          <a:p>
            <a:pPr marL="39688">
              <a:spcBef>
                <a:spcPts val="413"/>
              </a:spcBef>
            </a:pPr>
            <a:r>
              <a:rPr lang="en-US">
                <a:solidFill>
                  <a:srgbClr val="000000"/>
                </a:solidFill>
                <a:latin typeface="Lucida Grande" charset="0"/>
                <a:ea typeface="Lucida Grande" charset="0"/>
                <a:cs typeface="Lucida Grande" charset="0"/>
                <a:sym typeface="Lucida Grande" charset="0"/>
              </a:rPr>
              <a:t>Level 1-Edibles, bubbles, squishy balls, objects with interesting textures, cause and effect toys, music producing toys, some books, </a:t>
            </a:r>
          </a:p>
          <a:p>
            <a:pPr marL="39688">
              <a:spcBef>
                <a:spcPts val="413"/>
              </a:spcBef>
            </a:pPr>
            <a:r>
              <a:rPr lang="en-US">
                <a:solidFill>
                  <a:srgbClr val="000000"/>
                </a:solidFill>
                <a:latin typeface="Lucida Grande" charset="0"/>
                <a:ea typeface="Lucida Grande" charset="0"/>
                <a:cs typeface="Lucida Grande" charset="0"/>
                <a:sym typeface="Lucida Grande" charset="0"/>
              </a:rPr>
              <a:t>Level 2-Same as above, add farm with animals, magna doodle, white board, simple games with noise, play food, puzzles </a:t>
            </a:r>
          </a:p>
          <a:p>
            <a:pPr marL="39688">
              <a:spcBef>
                <a:spcPts val="413"/>
              </a:spcBef>
            </a:pPr>
            <a:r>
              <a:rPr lang="en-US">
                <a:solidFill>
                  <a:srgbClr val="000000"/>
                </a:solidFill>
                <a:latin typeface="Lucida Grande" charset="0"/>
                <a:ea typeface="Lucida Grande" charset="0"/>
                <a:cs typeface="Lucida Grande" charset="0"/>
                <a:sym typeface="Lucida Grande" charset="0"/>
              </a:rPr>
              <a:t>Level 3-Simple board games, building sets, dress up, kitchen, toy food, doctor set, </a:t>
            </a:r>
          </a:p>
          <a:p>
            <a:pPr marL="39688">
              <a:spcBef>
                <a:spcPts val="413"/>
              </a:spcBef>
            </a:pPr>
            <a:r>
              <a:rPr lang="en-US">
                <a:solidFill>
                  <a:srgbClr val="000000"/>
                </a:solidFill>
                <a:latin typeface="Lucida Grande" charset="0"/>
                <a:ea typeface="Lucida Grande" charset="0"/>
                <a:cs typeface="Lucida Grande" charset="0"/>
                <a:sym typeface="Lucida Grande" charset="0"/>
              </a:rPr>
              <a:t>IMPORTANT to be familiar with toys.  What does it do, how to play game, how to operate it.  If you don’t know what to do you tend to do the same rote activity with the toy over and over again.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03460177-6369-4968-914F-0CEC7B1101AC}"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9A74247-1D81-42AD-BC8F-4AA56FD84EF0}"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7A7E38E-6C66-4F0F-ABD0-498BBB94D422}"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EA4EF0FB-4A18-4EF9-A9E2-FC5CE014AFC7}"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4BE3929-28CB-4023-8414-1E29F44D13EF}"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FEDE9A0D-BC76-4F56-A1FA-679A1B0627F3}"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AF3B852A-BA75-4543-BDCF-CF3835C5AD38}" type="slidenum">
              <a:rPr lang="en-US"/>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EF77EDF-B046-4B6E-8402-EC372366CD5C}" type="slidenum">
              <a:rPr lang="en-US"/>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F7D9A678-446E-42E0-BA56-32F0233ACD13}" type="slidenum">
              <a:rPr lang="en-US"/>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B43295F-BCE8-4B83-A734-4DB08632B164}" type="slidenum">
              <a:rPr lang="en-US"/>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C30A75F-1B15-4DDD-AF5A-47BF81F4EA97}"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AD9F495-9F90-45BA-939C-199BD10FDC49}" type="slidenum">
              <a:rPr lang="en-US"/>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0A70C9C-49B2-4E21-9CCA-97EB6E676368}" type="slidenum">
              <a:rPr lang="en-US"/>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F328EBA-1101-4B88-9719-F10F191FE596}" type="slidenum">
              <a:rPr lang="en-US"/>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C4D416F-824E-4C5A-A769-7A040FA8F7AD}" type="slidenum">
              <a:rPr lang="en-US"/>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28236260-26A5-4E48-9B32-E18262B6D895}" type="slidenum">
              <a:rPr lang="en-US"/>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8E49AEA-C473-4206-9FA8-4C0DA8599B6A}" type="slidenum">
              <a:rPr lang="en-US"/>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E7E3BC09-412E-4C55-B04C-DC0818708E29}" type="slidenum">
              <a:rPr lang="en-US"/>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6022F4D-C63C-4330-8BFA-2DCBBC7DE5EA}" type="slidenum">
              <a:rPr lang="en-US"/>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2B21FA36-2FBA-4A91-AF1B-D46C2D696758}" type="slidenum">
              <a:rPr lang="en-US"/>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48AB2603-6B5C-4B67-B15B-551D9B1B124F}" type="slidenum">
              <a:rPr lang="en-US"/>
              <a:pPr/>
              <a:t>‹#›</a:t>
            </a:fld>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6FE314B-C2E3-4012-9693-FEEDF2254A3F}"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BD763142-90F5-4E68-8361-0929A282AD6A}" type="slidenum">
              <a:rPr lang="en-US"/>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A859719-0CD0-4E51-9E30-52BB8C6DBF43}" type="slidenum">
              <a:rPr lang="en-US"/>
              <a:pPr/>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8ABBF46-A667-4298-8C93-56CBC4C7CBBC}" type="slidenum">
              <a:rPr lang="en-US"/>
              <a:pPr/>
              <a:t>‹#›</a:t>
            </a:fld>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993D5B9-7930-40F1-A578-138048BEDC18}" type="slidenum">
              <a:rPr lang="en-US"/>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85792BB-A614-4AC1-AEDC-581D3C056F1E}" type="slidenum">
              <a:rPr lang="en-US"/>
              <a:pPr/>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E17E8CDC-4F88-480C-8598-B74ED785DDFA}" type="slidenum">
              <a:rPr lang="en-US"/>
              <a:pPr/>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B990E0A-1C38-49D8-A37E-CAF42DAB2947}" type="slidenum">
              <a:rPr lang="en-US"/>
              <a:pPr/>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BC6B1C9E-62D0-4D9E-B4A4-5FFB306FB52D}" type="slidenum">
              <a:rPr lang="en-US"/>
              <a:pPr/>
              <a:t>‹#›</a:t>
            </a:fld>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A377E8C3-E475-4F6B-9C68-AA6EBBA76E92}" type="slidenum">
              <a:rPr lang="en-US"/>
              <a:pPr/>
              <a:t>‹#›</a:t>
            </a:fld>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A5BCF28-DA74-4FB8-AFF3-CB3A4604D054}" type="slidenum">
              <a:rPr lang="en-US"/>
              <a:pPr/>
              <a:t>‹#›</a:t>
            </a:fld>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A650CE7D-6857-4F4E-852D-B9F9D85463F3}"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B8DA939-5E9A-4232-9438-DD9A7CE11C2B}" type="slidenum">
              <a:rPr lang="en-US"/>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87239F7-F8DA-4663-9228-39EEA2777593}" type="slidenum">
              <a:rPr lang="en-US"/>
              <a:pPr/>
              <a:t>‹#›</a:t>
            </a:fld>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B81F103-C3AD-4ABC-85D9-580A9E45CD42}" type="slidenum">
              <a:rPr lang="en-US"/>
              <a:pPr/>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FC522B9-486F-41D2-93CE-4FFFE2308EA3}" type="slidenum">
              <a:rPr lang="en-US"/>
              <a:pPr/>
              <a:t>‹#›</a:t>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92E70C2-DFF1-4B5B-B514-4EC3D85112E4}" type="slidenum">
              <a:rPr lang="en-US"/>
              <a:pPr/>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6EECFEA-B05A-4F84-8AB8-6323501DD107}" type="slidenum">
              <a:rPr lang="en-US"/>
              <a:pPr/>
              <a:t>‹#›</a:t>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E76BAAD0-3527-434F-9D95-66D119F3379D}" type="slidenum">
              <a:rPr lang="en-US"/>
              <a:pPr/>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C56CAF6-EE4B-4CA0-A282-7D60BEA3DA94}" type="slidenum">
              <a:rPr lang="en-US"/>
              <a:pPr/>
              <a:t>‹#›</a:t>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090C301-D828-43A1-9B55-53436A0C97F0}" type="slidenum">
              <a:rPr lang="en-US"/>
              <a:pPr/>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02F4F05D-DF4A-4838-B698-D822EDBAA0DD}" type="slidenum">
              <a:rPr lang="en-US"/>
              <a:pPr/>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F627E4C-62E2-4D0F-A358-7907FACD29CA}"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007B1CA-1BCD-4C9E-815C-C04BF66CFD35}" type="slidenum">
              <a:rPr lang="en-US"/>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A813C04A-C32D-4A2E-BEF0-50A3B8ED8A6D}" type="slidenum">
              <a:rPr lang="en-US"/>
              <a:pPr/>
              <a:t>‹#›</a:t>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7B6EB635-59F9-4527-81E1-F07AA0C77D54}" type="slidenum">
              <a:rPr lang="en-US"/>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03CB2C0-B84C-4C40-B75B-98949706C0FC}" type="slidenum">
              <a:rPr lang="en-US"/>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9418EF7-C7E0-4B56-963C-03DE30D9D023}" type="slidenum">
              <a:rPr lang="en-US"/>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461C7CB-565A-4571-B07E-FB328B154312}" type="slidenum">
              <a:rPr lang="en-US"/>
              <a:pPr/>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78D4B61-DB9A-4EDE-BC31-5BBD25EB5093}"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27776F67-DD6B-4216-8F64-EA33A089277B}"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9E039BE-8DDB-4BC7-9113-B4DABD002173}"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F56F942-2EE9-494B-8810-BDFE7F58C59B}"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C15A854-A73D-44A5-9B0C-0C9C770E4CAA}"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ChangeArrowheads="1"/>
          </p:cNvSpPr>
          <p:nvPr>
            <p:ph type="title"/>
          </p:nvPr>
        </p:nvSpPr>
        <p:spPr bwMode="auto">
          <a:xfrm>
            <a:off x="457200" y="90488"/>
            <a:ext cx="8229600" cy="1509712"/>
          </a:xfrm>
          <a:prstGeom prst="rect">
            <a:avLst/>
          </a:prstGeom>
          <a:noFill/>
          <a:ln w="12700">
            <a:noFill/>
            <a:miter lim="800000"/>
            <a:headEnd/>
            <a:tailEnd/>
          </a:ln>
          <a:effectLst/>
        </p:spPr>
        <p:txBody>
          <a:bodyPr vert="horz" wrap="square" lIns="50800" tIns="50800" rIns="91440" bIns="50800" numCol="1" anchor="ctr" anchorCtr="0" compatLnSpc="1">
            <a:prstTxWarp prst="textNoShape">
              <a:avLst/>
            </a:prstTxWarp>
          </a:bodyPr>
          <a:lstStyle/>
          <a:p>
            <a:pPr lvl="0"/>
            <a:r>
              <a:rPr lang="en-US" smtClean="0">
                <a:sym typeface="Lucida Grande" charset="0"/>
              </a:rPr>
              <a:t>Click to edit Master title style</a:t>
            </a:r>
          </a:p>
        </p:txBody>
      </p:sp>
      <p:sp>
        <p:nvSpPr>
          <p:cNvPr id="1026" name="Rectangle 2"/>
          <p:cNvSpPr>
            <a:spLocks noChangeArrowheads="1"/>
          </p:cNvSpPr>
          <p:nvPr>
            <p:ph type="body" idx="1"/>
          </p:nvPr>
        </p:nvSpPr>
        <p:spPr bwMode="auto">
          <a:xfrm>
            <a:off x="457200" y="1600200"/>
            <a:ext cx="8229600" cy="5257800"/>
          </a:xfrm>
          <a:prstGeom prst="rect">
            <a:avLst/>
          </a:prstGeom>
          <a:noFill/>
          <a:ln w="12700">
            <a:noFill/>
            <a:miter lim="800000"/>
            <a:headEnd/>
            <a:tailEnd/>
          </a:ln>
          <a:effectLst/>
        </p:spPr>
        <p:txBody>
          <a:bodyPr vert="horz" wrap="square" lIns="50800" tIns="50800" rIns="91440" bIns="50800" numCol="1" anchor="t" anchorCtr="0" compatLnSpc="1">
            <a:prstTxWarp prst="textNoShape">
              <a:avLst/>
            </a:prstTxWarp>
          </a:bodyPr>
          <a:lstStyle/>
          <a:p>
            <a:pPr lvl="0"/>
            <a:r>
              <a:rPr lang="en-US" smtClean="0">
                <a:sym typeface="Lucida Grande" charset="0"/>
              </a:rPr>
              <a:t>Click to edit Master text styles</a:t>
            </a:r>
          </a:p>
          <a:p>
            <a:pPr lvl="1"/>
            <a:r>
              <a:rPr lang="en-US" smtClean="0">
                <a:sym typeface="Lucida Grande" charset="0"/>
              </a:rPr>
              <a:t>Second level</a:t>
            </a:r>
          </a:p>
          <a:p>
            <a:pPr lvl="2"/>
            <a:r>
              <a:rPr lang="en-US" smtClean="0">
                <a:sym typeface="Lucida Grande" charset="0"/>
              </a:rPr>
              <a:t>Third level</a:t>
            </a:r>
          </a:p>
          <a:p>
            <a:pPr lvl="3"/>
            <a:r>
              <a:rPr lang="en-US" smtClean="0">
                <a:sym typeface="Lucida Grande" charset="0"/>
              </a:rPr>
              <a:t>Fourth level</a:t>
            </a:r>
          </a:p>
          <a:p>
            <a:pPr lvl="4"/>
            <a:r>
              <a:rPr lang="en-US" smtClean="0">
                <a:sym typeface="Lucida Grande" charset="0"/>
              </a:rPr>
              <a:t>Fifth level</a:t>
            </a:r>
          </a:p>
        </p:txBody>
      </p:sp>
      <p:sp>
        <p:nvSpPr>
          <p:cNvPr id="1027" name="Text Box 3"/>
          <p:cNvSpPr txBox="1">
            <a:spLocks noChangeArrowheads="1"/>
          </p:cNvSpPr>
          <p:nvPr>
            <p:ph type="sldNum" sz="quarter" idx="4"/>
          </p:nvPr>
        </p:nvSpPr>
        <p:spPr bwMode="auto">
          <a:xfrm>
            <a:off x="7466013" y="6392863"/>
            <a:ext cx="306387" cy="2921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ctr">
              <a:defRPr sz="1200">
                <a:solidFill>
                  <a:srgbClr val="898989"/>
                </a:solidFill>
                <a:latin typeface="+mn-lt"/>
                <a:ea typeface="Lucida Grande" charset="0"/>
                <a:cs typeface="Lucida Grande" charset="0"/>
                <a:sym typeface="Lucida Grande" charset="0"/>
              </a:defRPr>
            </a:lvl1pPr>
          </a:lstStyle>
          <a:p>
            <a:fld id="{A38B6CCA-9E6F-49AA-AA6D-5CCACC22028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Lucida Grande" charset="0"/>
        </a:defRPr>
      </a:lvl1pPr>
      <a:lvl2pPr marL="396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2pPr>
      <a:lvl3pPr marL="396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3pPr>
      <a:lvl4pPr marL="396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4pPr>
      <a:lvl5pPr marL="396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5pPr>
      <a:lvl6pPr marL="4968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6pPr>
      <a:lvl7pPr marL="9540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7pPr>
      <a:lvl8pPr marL="14112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8pPr>
      <a:lvl9pPr marL="18684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9pPr>
    </p:titleStyle>
    <p:bodyStyle>
      <a:lvl1pPr marL="382588"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Lucida Grande" charset="0"/>
        </a:defRPr>
      </a:lvl1pPr>
      <a:lvl2pPr marL="731838"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Lucida Grande" charset="0"/>
        </a:defRPr>
      </a:lvl2pPr>
      <a:lvl3pPr marL="1131888"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Lucida Grande" charset="0"/>
        </a:defRPr>
      </a:lvl3pPr>
      <a:lvl4pPr marL="1589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4pPr>
      <a:lvl5pPr marL="2046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ChangeArrowheads="1"/>
          </p:cNvSpPr>
          <p:nvPr>
            <p:ph type="title"/>
          </p:nvPr>
        </p:nvSpPr>
        <p:spPr bwMode="auto">
          <a:xfrm>
            <a:off x="457200" y="90488"/>
            <a:ext cx="8229600" cy="1509712"/>
          </a:xfrm>
          <a:prstGeom prst="rect">
            <a:avLst/>
          </a:prstGeom>
          <a:noFill/>
          <a:ln w="12700">
            <a:noFill/>
            <a:miter lim="800000"/>
            <a:headEnd/>
            <a:tailEnd/>
          </a:ln>
          <a:effectLst/>
        </p:spPr>
        <p:txBody>
          <a:bodyPr vert="horz" wrap="square" lIns="50800" tIns="50800" rIns="91440" bIns="50800" numCol="1" anchor="ctr" anchorCtr="0" compatLnSpc="1">
            <a:prstTxWarp prst="textNoShape">
              <a:avLst/>
            </a:prstTxWarp>
          </a:bodyPr>
          <a:lstStyle/>
          <a:p>
            <a:pPr lvl="0"/>
            <a:r>
              <a:rPr lang="en-US" smtClean="0">
                <a:sym typeface="Arial" charset="0"/>
              </a:rPr>
              <a:t>Click to edit Master title style</a:t>
            </a:r>
          </a:p>
        </p:txBody>
      </p:sp>
      <p:sp>
        <p:nvSpPr>
          <p:cNvPr id="2050" name="Rectangle 2"/>
          <p:cNvSpPr>
            <a:spLocks noChangeArrowheads="1"/>
          </p:cNvSpPr>
          <p:nvPr>
            <p:ph type="body" idx="1"/>
          </p:nvPr>
        </p:nvSpPr>
        <p:spPr bwMode="auto">
          <a:xfrm>
            <a:off x="457200" y="1600200"/>
            <a:ext cx="8229600" cy="5257800"/>
          </a:xfrm>
          <a:prstGeom prst="rect">
            <a:avLst/>
          </a:prstGeom>
          <a:noFill/>
          <a:ln w="12700">
            <a:noFill/>
            <a:miter lim="800000"/>
            <a:headEnd/>
            <a:tailEnd/>
          </a:ln>
          <a:effectLst/>
        </p:spPr>
        <p:txBody>
          <a:bodyPr vert="horz" wrap="square" lIns="50800" tIns="50800" rIns="91440" bIns="50800" numCol="1" anchor="t" anchorCtr="0" compatLnSpc="1">
            <a:prstTxWarp prst="textNoShape">
              <a:avLst/>
            </a:prstTxWarp>
          </a:bodyPr>
          <a:lstStyle/>
          <a:p>
            <a:pPr lvl="0"/>
            <a:r>
              <a:rPr lang="en-US" smtClean="0">
                <a:sym typeface="Arial" charset="0"/>
              </a:rPr>
              <a:t>Click to edit Master text styles</a:t>
            </a:r>
          </a:p>
          <a:p>
            <a:pPr lvl="1"/>
            <a:r>
              <a:rPr lang="en-US" smtClean="0">
                <a:sym typeface="Arial" charset="0"/>
              </a:rPr>
              <a:t>Second level</a:t>
            </a:r>
          </a:p>
          <a:p>
            <a:pPr lvl="2"/>
            <a:r>
              <a:rPr lang="en-US" smtClean="0">
                <a:sym typeface="Arial" charset="0"/>
              </a:rPr>
              <a:t>Third level</a:t>
            </a:r>
          </a:p>
          <a:p>
            <a:pPr lvl="3"/>
            <a:r>
              <a:rPr lang="en-US" smtClean="0">
                <a:sym typeface="Arial" charset="0"/>
              </a:rPr>
              <a:t>Fourth level</a:t>
            </a:r>
          </a:p>
          <a:p>
            <a:pPr lvl="4"/>
            <a:r>
              <a:rPr lang="en-US" smtClean="0">
                <a:sym typeface="Arial" charset="0"/>
              </a:rPr>
              <a:t>Fifth level</a:t>
            </a:r>
          </a:p>
        </p:txBody>
      </p:sp>
      <p:sp>
        <p:nvSpPr>
          <p:cNvPr id="2051" name="Text Box 3"/>
          <p:cNvSpPr txBox="1">
            <a:spLocks noChangeArrowheads="1"/>
          </p:cNvSpPr>
          <p:nvPr>
            <p:ph type="sldNum" sz="quarter" idx="4"/>
          </p:nvPr>
        </p:nvSpPr>
        <p:spPr bwMode="auto">
          <a:xfrm>
            <a:off x="7462838" y="6245225"/>
            <a:ext cx="312737" cy="304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ctr">
              <a:defRPr sz="1400">
                <a:solidFill>
                  <a:schemeClr val="tx1"/>
                </a:solidFill>
                <a:cs typeface="Arial" charset="0"/>
              </a:defRPr>
            </a:lvl1pPr>
          </a:lstStyle>
          <a:p>
            <a:fld id="{0E1BCC26-0A75-4E28-93A3-86DBE2E6A3B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Arial" charset="0"/>
        </a:defRPr>
      </a:lvl1pPr>
      <a:lvl2pPr marL="396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2pPr>
      <a:lvl3pPr marL="396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3pPr>
      <a:lvl4pPr marL="396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4pPr>
      <a:lvl5pPr marL="396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5pPr>
      <a:lvl6pPr marL="4968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540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4112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684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82588" indent="-342900" algn="l" rtl="0" fontAlgn="base">
        <a:spcBef>
          <a:spcPts val="700"/>
        </a:spcBef>
        <a:spcAft>
          <a:spcPct val="0"/>
        </a:spcAft>
        <a:buSzPct val="100000"/>
        <a:buFont typeface="Arial" charset="0"/>
        <a:buChar char="•"/>
        <a:defRPr sz="3200">
          <a:solidFill>
            <a:schemeClr val="tx1"/>
          </a:solidFill>
          <a:latin typeface="+mn-lt"/>
          <a:ea typeface="+mn-ea"/>
          <a:cs typeface="+mn-cs"/>
          <a:sym typeface="Arial" charset="0"/>
        </a:defRPr>
      </a:lvl1pPr>
      <a:lvl2pPr marL="731838" indent="-285750" algn="l" rtl="0" fontAlgn="base">
        <a:spcBef>
          <a:spcPts val="600"/>
        </a:spcBef>
        <a:spcAft>
          <a:spcPct val="0"/>
        </a:spcAft>
        <a:buSzPct val="100000"/>
        <a:buFont typeface="Arial" charset="0"/>
        <a:buChar char="–"/>
        <a:defRPr sz="2800">
          <a:solidFill>
            <a:schemeClr val="tx1"/>
          </a:solidFill>
          <a:latin typeface="+mn-lt"/>
          <a:ea typeface="+mn-ea"/>
          <a:cs typeface="+mn-cs"/>
          <a:sym typeface="Arial" charset="0"/>
        </a:defRPr>
      </a:lvl2pPr>
      <a:lvl3pPr marL="1131888" indent="-228600" algn="l" rtl="0" fontAlgn="base">
        <a:spcBef>
          <a:spcPts val="600"/>
        </a:spcBef>
        <a:spcAft>
          <a:spcPct val="0"/>
        </a:spcAft>
        <a:buSzPct val="100000"/>
        <a:buFont typeface="Arial" charset="0"/>
        <a:buChar char="•"/>
        <a:defRPr sz="2400">
          <a:solidFill>
            <a:schemeClr val="tx1"/>
          </a:solidFill>
          <a:latin typeface="+mn-lt"/>
          <a:ea typeface="+mn-ea"/>
          <a:cs typeface="+mn-cs"/>
          <a:sym typeface="Arial" charset="0"/>
        </a:defRPr>
      </a:lvl3pPr>
      <a:lvl4pPr marL="15890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4pPr>
      <a:lvl5pPr marL="20462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5pPr>
      <a:lvl6pPr marL="25034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29606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178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8750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ChangeArrowheads="1"/>
          </p:cNvSpPr>
          <p:nvPr>
            <p:ph type="title"/>
          </p:nvPr>
        </p:nvSpPr>
        <p:spPr bwMode="auto">
          <a:xfrm>
            <a:off x="457200" y="90488"/>
            <a:ext cx="8229600" cy="1509712"/>
          </a:xfrm>
          <a:prstGeom prst="rect">
            <a:avLst/>
          </a:prstGeom>
          <a:noFill/>
          <a:ln w="12700">
            <a:noFill/>
            <a:miter lim="800000"/>
            <a:headEnd/>
            <a:tailEnd/>
          </a:ln>
          <a:effectLst/>
        </p:spPr>
        <p:txBody>
          <a:bodyPr vert="horz" wrap="square" lIns="50800" tIns="50800" rIns="91440" bIns="50800" numCol="1" anchor="ctr" anchorCtr="0" compatLnSpc="1">
            <a:prstTxWarp prst="textNoShape">
              <a:avLst/>
            </a:prstTxWarp>
          </a:bodyPr>
          <a:lstStyle/>
          <a:p>
            <a:pPr lvl="0"/>
            <a:r>
              <a:rPr lang="en-US" smtClean="0">
                <a:sym typeface="Lucida Grande" charset="0"/>
              </a:rPr>
              <a:t>Click to edit Master title style</a:t>
            </a:r>
          </a:p>
        </p:txBody>
      </p:sp>
      <p:sp>
        <p:nvSpPr>
          <p:cNvPr id="3074" name="Rectangle 2"/>
          <p:cNvSpPr>
            <a:spLocks noChangeArrowheads="1"/>
          </p:cNvSpPr>
          <p:nvPr>
            <p:ph type="body" idx="1"/>
          </p:nvPr>
        </p:nvSpPr>
        <p:spPr bwMode="auto">
          <a:xfrm>
            <a:off x="457200" y="1600200"/>
            <a:ext cx="8229600" cy="5257800"/>
          </a:xfrm>
          <a:prstGeom prst="rect">
            <a:avLst/>
          </a:prstGeom>
          <a:noFill/>
          <a:ln w="12700">
            <a:noFill/>
            <a:miter lim="800000"/>
            <a:headEnd/>
            <a:tailEnd/>
          </a:ln>
          <a:effectLst/>
        </p:spPr>
        <p:txBody>
          <a:bodyPr vert="horz" wrap="square" lIns="50800" tIns="50800" rIns="91440" bIns="50800" numCol="1" anchor="t" anchorCtr="0" compatLnSpc="1">
            <a:prstTxWarp prst="textNoShape">
              <a:avLst/>
            </a:prstTxWarp>
          </a:bodyPr>
          <a:lstStyle/>
          <a:p>
            <a:pPr lvl="0"/>
            <a:r>
              <a:rPr lang="en-US" smtClean="0">
                <a:sym typeface="Lucida Grande" charset="0"/>
              </a:rPr>
              <a:t>Click to edit Master text styles</a:t>
            </a:r>
          </a:p>
          <a:p>
            <a:pPr lvl="1"/>
            <a:r>
              <a:rPr lang="en-US" smtClean="0">
                <a:sym typeface="Lucida Grande" charset="0"/>
              </a:rPr>
              <a:t>Second level</a:t>
            </a:r>
          </a:p>
          <a:p>
            <a:pPr lvl="2"/>
            <a:r>
              <a:rPr lang="en-US" smtClean="0">
                <a:sym typeface="Lucida Grande" charset="0"/>
              </a:rPr>
              <a:t>Third level</a:t>
            </a:r>
          </a:p>
          <a:p>
            <a:pPr lvl="3"/>
            <a:r>
              <a:rPr lang="en-US" smtClean="0">
                <a:sym typeface="Lucida Grande" charset="0"/>
              </a:rPr>
              <a:t>Fourth level</a:t>
            </a:r>
          </a:p>
          <a:p>
            <a:pPr lvl="4"/>
            <a:r>
              <a:rPr lang="en-US" smtClean="0">
                <a:sym typeface="Lucida Grande" charset="0"/>
              </a:rPr>
              <a:t>Fifth level</a:t>
            </a:r>
          </a:p>
        </p:txBody>
      </p:sp>
      <p:sp>
        <p:nvSpPr>
          <p:cNvPr id="3075" name="Text Box 3"/>
          <p:cNvSpPr txBox="1">
            <a:spLocks noChangeArrowheads="1"/>
          </p:cNvSpPr>
          <p:nvPr>
            <p:ph type="sldNum" sz="quarter" idx="4"/>
          </p:nvPr>
        </p:nvSpPr>
        <p:spPr bwMode="auto">
          <a:xfrm>
            <a:off x="7466013" y="6330950"/>
            <a:ext cx="306387" cy="2921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ctr">
              <a:defRPr sz="1200">
                <a:solidFill>
                  <a:srgbClr val="898989"/>
                </a:solidFill>
                <a:latin typeface="+mn-lt"/>
                <a:ea typeface="Lucida Grande" charset="0"/>
                <a:cs typeface="Lucida Grande" charset="0"/>
                <a:sym typeface="Lucida Grande" charset="0"/>
              </a:defRPr>
            </a:lvl1pPr>
          </a:lstStyle>
          <a:p>
            <a:fld id="{0AC3CACA-A7DB-40CE-BD27-F3721DD670D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Lucida Grande" charset="0"/>
        </a:defRPr>
      </a:lvl1pPr>
      <a:lvl2pPr marL="396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2pPr>
      <a:lvl3pPr marL="396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3pPr>
      <a:lvl4pPr marL="396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4pPr>
      <a:lvl5pPr marL="396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5pPr>
      <a:lvl6pPr marL="4968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6pPr>
      <a:lvl7pPr marL="9540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7pPr>
      <a:lvl8pPr marL="14112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8pPr>
      <a:lvl9pPr marL="18684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9pPr>
    </p:titleStyle>
    <p:bodyStyle>
      <a:lvl1pPr marL="382588"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Lucida Grande" charset="0"/>
        </a:defRPr>
      </a:lvl1pPr>
      <a:lvl2pPr marL="731838"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Lucida Grande" charset="0"/>
        </a:defRPr>
      </a:lvl2pPr>
      <a:lvl3pPr marL="1131888"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Lucida Grande" charset="0"/>
        </a:defRPr>
      </a:lvl3pPr>
      <a:lvl4pPr marL="1589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4pPr>
      <a:lvl5pPr marL="2046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ChangeArrowheads="1"/>
          </p:cNvSpPr>
          <p:nvPr>
            <p:ph type="title"/>
          </p:nvPr>
        </p:nvSpPr>
        <p:spPr bwMode="auto">
          <a:xfrm>
            <a:off x="457200" y="90488"/>
            <a:ext cx="8229600" cy="1509712"/>
          </a:xfrm>
          <a:prstGeom prst="rect">
            <a:avLst/>
          </a:prstGeom>
          <a:noFill/>
          <a:ln w="12700">
            <a:noFill/>
            <a:miter lim="800000"/>
            <a:headEnd/>
            <a:tailEnd/>
          </a:ln>
          <a:effectLst/>
        </p:spPr>
        <p:txBody>
          <a:bodyPr vert="horz" wrap="square" lIns="50800" tIns="50800" rIns="91440" bIns="50800" numCol="1" anchor="ctr" anchorCtr="0" compatLnSpc="1">
            <a:prstTxWarp prst="textNoShape">
              <a:avLst/>
            </a:prstTxWarp>
          </a:bodyPr>
          <a:lstStyle/>
          <a:p>
            <a:pPr lvl="0"/>
            <a:r>
              <a:rPr lang="en-US" smtClean="0">
                <a:sym typeface="Lucida Grande" charset="0"/>
              </a:rPr>
              <a:t>Click to edit Master title style</a:t>
            </a:r>
          </a:p>
        </p:txBody>
      </p:sp>
      <p:sp>
        <p:nvSpPr>
          <p:cNvPr id="4098" name="Rectangle 2"/>
          <p:cNvSpPr>
            <a:spLocks noChangeArrowheads="1"/>
          </p:cNvSpPr>
          <p:nvPr>
            <p:ph type="body" idx="1"/>
          </p:nvPr>
        </p:nvSpPr>
        <p:spPr bwMode="auto">
          <a:xfrm>
            <a:off x="457200" y="1600200"/>
            <a:ext cx="8229600" cy="5257800"/>
          </a:xfrm>
          <a:prstGeom prst="rect">
            <a:avLst/>
          </a:prstGeom>
          <a:noFill/>
          <a:ln w="12700">
            <a:noFill/>
            <a:miter lim="800000"/>
            <a:headEnd/>
            <a:tailEnd/>
          </a:ln>
          <a:effectLst/>
        </p:spPr>
        <p:txBody>
          <a:bodyPr vert="horz" wrap="square" lIns="50800" tIns="50800" rIns="91440" bIns="50800" numCol="1" anchor="t" anchorCtr="0" compatLnSpc="1">
            <a:prstTxWarp prst="textNoShape">
              <a:avLst/>
            </a:prstTxWarp>
          </a:bodyPr>
          <a:lstStyle/>
          <a:p>
            <a:pPr lvl="0"/>
            <a:r>
              <a:rPr lang="en-US" smtClean="0">
                <a:sym typeface="Lucida Grande" charset="0"/>
              </a:rPr>
              <a:t>Click to edit Master text styles</a:t>
            </a:r>
          </a:p>
          <a:p>
            <a:pPr lvl="1"/>
            <a:r>
              <a:rPr lang="en-US" smtClean="0">
                <a:sym typeface="Lucida Grande" charset="0"/>
              </a:rPr>
              <a:t>Second level</a:t>
            </a:r>
          </a:p>
          <a:p>
            <a:pPr lvl="2"/>
            <a:r>
              <a:rPr lang="en-US" smtClean="0">
                <a:sym typeface="Lucida Grande" charset="0"/>
              </a:rPr>
              <a:t>Third level</a:t>
            </a:r>
          </a:p>
          <a:p>
            <a:pPr lvl="3"/>
            <a:r>
              <a:rPr lang="en-US" smtClean="0">
                <a:sym typeface="Lucida Grande" charset="0"/>
              </a:rPr>
              <a:t>Fourth level</a:t>
            </a:r>
          </a:p>
          <a:p>
            <a:pPr lvl="4"/>
            <a:r>
              <a:rPr lang="en-US" smtClean="0">
                <a:sym typeface="Lucida Grande" charset="0"/>
              </a:rPr>
              <a:t>Fifth level</a:t>
            </a:r>
          </a:p>
        </p:txBody>
      </p:sp>
      <p:sp>
        <p:nvSpPr>
          <p:cNvPr id="4099" name="Text Box 3"/>
          <p:cNvSpPr txBox="1">
            <a:spLocks noChangeArrowheads="1"/>
          </p:cNvSpPr>
          <p:nvPr>
            <p:ph type="sldNum" sz="quarter" idx="4"/>
          </p:nvPr>
        </p:nvSpPr>
        <p:spPr bwMode="auto">
          <a:xfrm>
            <a:off x="7466013" y="6392863"/>
            <a:ext cx="306387" cy="2921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ctr">
              <a:defRPr sz="1200">
                <a:solidFill>
                  <a:srgbClr val="898989"/>
                </a:solidFill>
                <a:latin typeface="+mn-lt"/>
                <a:ea typeface="Lucida Grande" charset="0"/>
                <a:cs typeface="Lucida Grande" charset="0"/>
                <a:sym typeface="Lucida Grande" charset="0"/>
              </a:defRPr>
            </a:lvl1pPr>
          </a:lstStyle>
          <a:p>
            <a:fld id="{45F53B76-96A8-4D8D-9FE3-547448E0CA0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Lucida Grande" charset="0"/>
        </a:defRPr>
      </a:lvl1pPr>
      <a:lvl2pPr marL="396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2pPr>
      <a:lvl3pPr marL="396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3pPr>
      <a:lvl4pPr marL="396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4pPr>
      <a:lvl5pPr marL="396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5pPr>
      <a:lvl6pPr marL="4968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6pPr>
      <a:lvl7pPr marL="9540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7pPr>
      <a:lvl8pPr marL="14112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8pPr>
      <a:lvl9pPr marL="18684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9pPr>
    </p:titleStyle>
    <p:bodyStyle>
      <a:lvl1pPr marL="382588"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Lucida Grande" charset="0"/>
        </a:defRPr>
      </a:lvl1pPr>
      <a:lvl2pPr marL="731838"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Lucida Grande" charset="0"/>
        </a:defRPr>
      </a:lvl2pPr>
      <a:lvl3pPr marL="1131888"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Lucida Grande" charset="0"/>
        </a:defRPr>
      </a:lvl3pPr>
      <a:lvl4pPr marL="1589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4pPr>
      <a:lvl5pPr marL="2046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ChangeArrowheads="1"/>
          </p:cNvSpPr>
          <p:nvPr>
            <p:ph type="title"/>
          </p:nvPr>
        </p:nvSpPr>
        <p:spPr bwMode="auto">
          <a:xfrm>
            <a:off x="457200" y="90488"/>
            <a:ext cx="8229600" cy="1509712"/>
          </a:xfrm>
          <a:prstGeom prst="rect">
            <a:avLst/>
          </a:prstGeom>
          <a:noFill/>
          <a:ln w="12700">
            <a:noFill/>
            <a:miter lim="800000"/>
            <a:headEnd/>
            <a:tailEnd/>
          </a:ln>
          <a:effectLst/>
        </p:spPr>
        <p:txBody>
          <a:bodyPr vert="horz" wrap="square" lIns="50800" tIns="50800" rIns="91440" bIns="50800" numCol="1" anchor="ctr" anchorCtr="0" compatLnSpc="1">
            <a:prstTxWarp prst="textNoShape">
              <a:avLst/>
            </a:prstTxWarp>
          </a:bodyPr>
          <a:lstStyle/>
          <a:p>
            <a:pPr lvl="0"/>
            <a:r>
              <a:rPr lang="en-US" smtClean="0">
                <a:sym typeface="Lucida Grande" charset="0"/>
              </a:rPr>
              <a:t>Click to edit Master title style</a:t>
            </a:r>
          </a:p>
        </p:txBody>
      </p:sp>
      <p:sp>
        <p:nvSpPr>
          <p:cNvPr id="5122" name="Rectangle 2"/>
          <p:cNvSpPr>
            <a:spLocks noChangeArrowheads="1"/>
          </p:cNvSpPr>
          <p:nvPr>
            <p:ph type="body" idx="1"/>
          </p:nvPr>
        </p:nvSpPr>
        <p:spPr bwMode="auto">
          <a:xfrm>
            <a:off x="457200" y="1600200"/>
            <a:ext cx="8229600" cy="5257800"/>
          </a:xfrm>
          <a:prstGeom prst="rect">
            <a:avLst/>
          </a:prstGeom>
          <a:noFill/>
          <a:ln w="12700">
            <a:noFill/>
            <a:miter lim="800000"/>
            <a:headEnd/>
            <a:tailEnd/>
          </a:ln>
          <a:effectLst/>
        </p:spPr>
        <p:txBody>
          <a:bodyPr vert="horz" wrap="square" lIns="50800" tIns="50800" rIns="91440" bIns="50800" numCol="1" anchor="t" anchorCtr="0" compatLnSpc="1">
            <a:prstTxWarp prst="textNoShape">
              <a:avLst/>
            </a:prstTxWarp>
          </a:bodyPr>
          <a:lstStyle/>
          <a:p>
            <a:pPr lvl="0"/>
            <a:r>
              <a:rPr lang="en-US" smtClean="0">
                <a:sym typeface="Lucida Grande" charset="0"/>
              </a:rPr>
              <a:t>Click to edit Master text styles</a:t>
            </a:r>
          </a:p>
          <a:p>
            <a:pPr lvl="1"/>
            <a:r>
              <a:rPr lang="en-US" smtClean="0">
                <a:sym typeface="Lucida Grande" charset="0"/>
              </a:rPr>
              <a:t>Second level</a:t>
            </a:r>
          </a:p>
          <a:p>
            <a:pPr lvl="2"/>
            <a:r>
              <a:rPr lang="en-US" smtClean="0">
                <a:sym typeface="Lucida Grande" charset="0"/>
              </a:rPr>
              <a:t>Third level</a:t>
            </a:r>
          </a:p>
          <a:p>
            <a:pPr lvl="3"/>
            <a:r>
              <a:rPr lang="en-US" smtClean="0">
                <a:sym typeface="Lucida Grande" charset="0"/>
              </a:rPr>
              <a:t>Fourth level</a:t>
            </a:r>
          </a:p>
          <a:p>
            <a:pPr lvl="4"/>
            <a:r>
              <a:rPr lang="en-US" smtClean="0">
                <a:sym typeface="Lucida Grande" charset="0"/>
              </a:rPr>
              <a:t>Fifth level</a:t>
            </a:r>
          </a:p>
        </p:txBody>
      </p:sp>
      <p:sp>
        <p:nvSpPr>
          <p:cNvPr id="5123" name="Text Box 3"/>
          <p:cNvSpPr txBox="1">
            <a:spLocks noChangeArrowheads="1"/>
          </p:cNvSpPr>
          <p:nvPr>
            <p:ph type="sldNum" sz="quarter" idx="4"/>
          </p:nvPr>
        </p:nvSpPr>
        <p:spPr bwMode="auto">
          <a:xfrm>
            <a:off x="7466013" y="6337300"/>
            <a:ext cx="306387" cy="2921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ctr">
              <a:defRPr sz="1200">
                <a:solidFill>
                  <a:srgbClr val="898989"/>
                </a:solidFill>
                <a:latin typeface="+mn-lt"/>
                <a:ea typeface="Lucida Grande" charset="0"/>
                <a:cs typeface="Lucida Grande" charset="0"/>
                <a:sym typeface="Lucida Grande" charset="0"/>
              </a:defRPr>
            </a:lvl1pPr>
          </a:lstStyle>
          <a:p>
            <a:fld id="{AD9E21B6-3081-49FD-B905-3DD93A7BF55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Lucida Grande" charset="0"/>
        </a:defRPr>
      </a:lvl1pPr>
      <a:lvl2pPr marL="396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2pPr>
      <a:lvl3pPr marL="396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3pPr>
      <a:lvl4pPr marL="396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4pPr>
      <a:lvl5pPr marL="396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5pPr>
      <a:lvl6pPr marL="4968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6pPr>
      <a:lvl7pPr marL="9540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7pPr>
      <a:lvl8pPr marL="14112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8pPr>
      <a:lvl9pPr marL="18684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9pPr>
    </p:titleStyle>
    <p:bodyStyle>
      <a:lvl1pPr marL="382588"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Lucida Grande" charset="0"/>
        </a:defRPr>
      </a:lvl1pPr>
      <a:lvl2pPr marL="731838"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Lucida Grande" charset="0"/>
        </a:defRPr>
      </a:lvl2pPr>
      <a:lvl3pPr marL="1131888"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Lucida Grande" charset="0"/>
        </a:defRPr>
      </a:lvl3pPr>
      <a:lvl4pPr marL="1589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4pPr>
      <a:lvl5pPr marL="2046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gif"/><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22.jpeg"/></Relationships>
</file>

<file path=ppt/slides/_rels/slide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hyperlink" Target="http://images.google.com/imgres?imgurl=http://www.furniture4schools.com/product_images/medium/587_lrg_9014.jpg&amp;imgrefurl=http://www.furniture4schools.com/product_detail.php%253Fproductid%253D587&amp;h=200&amp;w=200&amp;sz=5&amp;hl=en&amp;start=4&amp;tbnid=SRrzk2wRA0LW2M:&amp;tbnh=104&amp;tbnw=104&amp;prev=/images%253Fq%253Dstudent%252Bchair%2526gbv%253D2%2526ndsp%253D20%2526svnum%253D10%2526hl%253Den%2526sa%253DN"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AutoShape 1"/>
          <p:cNvSpPr>
            <a:spLocks/>
          </p:cNvSpPr>
          <p:nvPr/>
        </p:nvSpPr>
        <p:spPr bwMode="auto">
          <a:xfrm>
            <a:off x="2362200" y="3733800"/>
            <a:ext cx="4572000" cy="2438400"/>
          </a:xfrm>
          <a:prstGeom prst="roundRect">
            <a:avLst>
              <a:gd name="adj" fmla="val 16667"/>
            </a:avLst>
          </a:prstGeom>
          <a:solidFill>
            <a:srgbClr val="8EB4E3"/>
          </a:solidFill>
          <a:ln w="25400" cap="flat">
            <a:solidFill>
              <a:srgbClr val="385D8A"/>
            </a:solidFill>
            <a:prstDash val="solid"/>
            <a:round/>
            <a:headEnd type="none" w="med" len="med"/>
            <a:tailEnd type="none" w="med" len="med"/>
          </a:ln>
        </p:spPr>
        <p:txBody>
          <a:bodyPr lIns="0" tIns="0" rIns="0" bIns="0"/>
          <a:lstStyle/>
          <a:p>
            <a:endParaRPr lang="en-US"/>
          </a:p>
        </p:txBody>
      </p:sp>
      <p:sp>
        <p:nvSpPr>
          <p:cNvPr id="6146" name="AutoShape 2"/>
          <p:cNvSpPr>
            <a:spLocks/>
          </p:cNvSpPr>
          <p:nvPr/>
        </p:nvSpPr>
        <p:spPr bwMode="auto">
          <a:xfrm>
            <a:off x="1295400" y="762000"/>
            <a:ext cx="6705600" cy="2743200"/>
          </a:xfrm>
          <a:prstGeom prst="roundRect">
            <a:avLst>
              <a:gd name="adj" fmla="val 16667"/>
            </a:avLst>
          </a:prstGeom>
          <a:solidFill>
            <a:srgbClr val="8EB4E3"/>
          </a:solidFill>
          <a:ln w="25400" cap="flat">
            <a:solidFill>
              <a:srgbClr val="385D8A"/>
            </a:solidFill>
            <a:prstDash val="solid"/>
            <a:round/>
            <a:headEnd type="none" w="med" len="med"/>
            <a:tailEnd type="none" w="med" len="med"/>
          </a:ln>
        </p:spPr>
        <p:txBody>
          <a:bodyPr lIns="0" tIns="0" rIns="0" bIns="0"/>
          <a:lstStyle/>
          <a:p>
            <a:endParaRPr lang="en-US"/>
          </a:p>
        </p:txBody>
      </p:sp>
      <p:sp>
        <p:nvSpPr>
          <p:cNvPr id="6147" name="Rectangle 3"/>
          <p:cNvSpPr>
            <a:spLocks noChangeArrowheads="1"/>
          </p:cNvSpPr>
          <p:nvPr>
            <p:ph type="title"/>
          </p:nvPr>
        </p:nvSpPr>
        <p:spPr>
          <a:xfrm>
            <a:off x="685800" y="704850"/>
            <a:ext cx="7772400" cy="2952750"/>
          </a:xfrm>
          <a:ln/>
          <a:effectLst>
            <a:outerShdw dist="38099" dir="2700000" algn="ctr" rotWithShape="0">
              <a:schemeClr val="bg2">
                <a:alpha val="39999"/>
              </a:schemeClr>
            </a:outerShdw>
          </a:effectLst>
        </p:spPr>
        <p:txBody>
          <a:bodyPr rIns="132080"/>
          <a:lstStyle/>
          <a:p>
            <a:r>
              <a:rPr lang="en-US"/>
              <a:t>S.T.A.R. Curriculum</a:t>
            </a:r>
            <a:br>
              <a:rPr lang="en-US"/>
            </a:br>
            <a:r>
              <a:rPr lang="en-US"/>
              <a:t>Refresher</a:t>
            </a:r>
          </a:p>
        </p:txBody>
      </p:sp>
      <p:sp>
        <p:nvSpPr>
          <p:cNvPr id="6148" name="Rectangle 4"/>
          <p:cNvSpPr>
            <a:spLocks noChangeArrowheads="1"/>
          </p:cNvSpPr>
          <p:nvPr>
            <p:ph type="body" idx="1"/>
          </p:nvPr>
        </p:nvSpPr>
        <p:spPr>
          <a:xfrm>
            <a:off x="1371600" y="3657600"/>
            <a:ext cx="6400800" cy="3200400"/>
          </a:xfrm>
          <a:ln/>
          <a:effectLst>
            <a:outerShdw dist="38099" dir="2700000" algn="ctr" rotWithShape="0">
              <a:schemeClr val="bg2">
                <a:alpha val="39999"/>
              </a:schemeClr>
            </a:outerShdw>
          </a:effectLst>
        </p:spPr>
        <p:txBody>
          <a:bodyPr rIns="132080"/>
          <a:lstStyle/>
          <a:p>
            <a:pPr marL="39688" indent="0" algn="ctr">
              <a:lnSpc>
                <a:spcPct val="80000"/>
              </a:lnSpc>
              <a:buFont typeface="Arial" charset="0"/>
              <a:buNone/>
            </a:pPr>
            <a:endParaRPr lang="en-US" sz="2000">
              <a:solidFill>
                <a:srgbClr val="898989"/>
              </a:solidFill>
              <a:effectLst>
                <a:outerShdw blurRad="38100" dist="38100" dir="2700000" algn="tl">
                  <a:srgbClr val="C0C0C0"/>
                </a:outerShdw>
              </a:effectLst>
            </a:endParaRPr>
          </a:p>
          <a:p>
            <a:pPr marL="39688" indent="0" algn="ctr">
              <a:lnSpc>
                <a:spcPct val="80000"/>
              </a:lnSpc>
              <a:buFont typeface="Arial" charset="0"/>
              <a:buNone/>
            </a:pPr>
            <a:r>
              <a:rPr lang="en-US" sz="2900">
                <a:effectLst>
                  <a:outerShdw blurRad="38100" dist="38100" dir="2700000" algn="tl">
                    <a:srgbClr val="C0C0C0"/>
                  </a:outerShdw>
                </a:effectLst>
              </a:rPr>
              <a:t>Adapted from Joel Arick, John Gill, and Holly Klein </a:t>
            </a:r>
          </a:p>
          <a:p>
            <a:pPr marL="39688" indent="0" algn="ctr">
              <a:lnSpc>
                <a:spcPct val="80000"/>
              </a:lnSpc>
              <a:buFont typeface="Arial" charset="0"/>
              <a:buNone/>
            </a:pPr>
            <a:r>
              <a:rPr lang="en-US" sz="2900">
                <a:effectLst>
                  <a:outerShdw blurRad="38100" dist="38100" dir="2700000" algn="tl">
                    <a:srgbClr val="C0C0C0"/>
                  </a:outerShdw>
                </a:effectLst>
              </a:rPr>
              <a:t>by </a:t>
            </a:r>
          </a:p>
          <a:p>
            <a:pPr marL="39688" indent="0" algn="ctr">
              <a:lnSpc>
                <a:spcPct val="80000"/>
              </a:lnSpc>
              <a:buFont typeface="Arial" charset="0"/>
              <a:buNone/>
            </a:pPr>
            <a:r>
              <a:rPr lang="en-US" sz="2900">
                <a:effectLst>
                  <a:outerShdw blurRad="38100" dist="38100" dir="2700000" algn="tl">
                    <a:srgbClr val="C0C0C0"/>
                  </a:outerShdw>
                </a:effectLst>
              </a:rPr>
              <a:t>Mikhailah Brace</a:t>
            </a:r>
          </a:p>
          <a:p>
            <a:pPr marL="39688" indent="0" algn="ctr">
              <a:lnSpc>
                <a:spcPct val="80000"/>
              </a:lnSpc>
              <a:buFont typeface="Arial" charset="0"/>
              <a:buNone/>
            </a:pPr>
            <a:endParaRPr lang="en-US" sz="2900">
              <a:effectLst>
                <a:outerShdw blurRad="38100" dist="38100" dir="2700000" algn="tl">
                  <a:srgbClr val="C0C0C0"/>
                </a:outerShdw>
              </a:effectLst>
            </a:endParaRPr>
          </a:p>
        </p:txBody>
      </p:sp>
      <p:pic>
        <p:nvPicPr>
          <p:cNvPr id="6149" name="Picture 5"/>
          <p:cNvPicPr>
            <a:picLocks noChangeArrowheads="1"/>
          </p:cNvPicPr>
          <p:nvPr/>
        </p:nvPicPr>
        <p:blipFill>
          <a:blip r:embed="rId2" cstate="print"/>
          <a:srcRect/>
          <a:stretch>
            <a:fillRect/>
          </a:stretch>
        </p:blipFill>
        <p:spPr bwMode="auto">
          <a:xfrm>
            <a:off x="2286000" y="152400"/>
            <a:ext cx="4568825" cy="538163"/>
          </a:xfrm>
          <a:prstGeom prst="rect">
            <a:avLst/>
          </a:prstGeom>
          <a:noFill/>
          <a:ln w="9525" cap="flat">
            <a:noFill/>
            <a:miter lim="800000"/>
            <a:headEnd/>
            <a:tailEnd/>
          </a:ln>
        </p:spPr>
      </p:pic>
      <p:pic>
        <p:nvPicPr>
          <p:cNvPr id="6150" name="Picture 6"/>
          <p:cNvPicPr>
            <a:picLocks noChangeArrowheads="1"/>
          </p:cNvPicPr>
          <p:nvPr/>
        </p:nvPicPr>
        <p:blipFill>
          <a:blip r:embed="rId2" cstate="print"/>
          <a:srcRect/>
          <a:stretch>
            <a:fillRect/>
          </a:stretch>
        </p:blipFill>
        <p:spPr bwMode="auto">
          <a:xfrm rot="5400000">
            <a:off x="6288881" y="3309145"/>
            <a:ext cx="4568825" cy="538162"/>
          </a:xfrm>
          <a:prstGeom prst="rect">
            <a:avLst/>
          </a:prstGeom>
          <a:noFill/>
          <a:ln w="9525" cap="flat">
            <a:noFill/>
            <a:miter lim="800000"/>
            <a:headEnd/>
            <a:tailEnd/>
          </a:ln>
        </p:spPr>
      </p:pic>
      <p:pic>
        <p:nvPicPr>
          <p:cNvPr id="6151" name="Picture 7"/>
          <p:cNvPicPr>
            <a:picLocks noChangeArrowheads="1"/>
          </p:cNvPicPr>
          <p:nvPr/>
        </p:nvPicPr>
        <p:blipFill>
          <a:blip r:embed="rId2" cstate="print"/>
          <a:srcRect/>
          <a:stretch>
            <a:fillRect/>
          </a:stretch>
        </p:blipFill>
        <p:spPr bwMode="auto">
          <a:xfrm rot="-5400000">
            <a:off x="-1633537" y="3386137"/>
            <a:ext cx="4567238" cy="538163"/>
          </a:xfrm>
          <a:prstGeom prst="rect">
            <a:avLst/>
          </a:prstGeom>
          <a:noFill/>
          <a:ln w="9525" cap="flat">
            <a:noFill/>
            <a:miter lim="800000"/>
            <a:headEnd/>
            <a:tailEnd/>
          </a:ln>
        </p:spPr>
      </p:pic>
      <p:pic>
        <p:nvPicPr>
          <p:cNvPr id="6152" name="Picture 8"/>
          <p:cNvPicPr>
            <a:picLocks noChangeArrowheads="1"/>
          </p:cNvPicPr>
          <p:nvPr/>
        </p:nvPicPr>
        <p:blipFill>
          <a:blip r:embed="rId2" cstate="print"/>
          <a:srcRect/>
          <a:stretch>
            <a:fillRect/>
          </a:stretch>
        </p:blipFill>
        <p:spPr bwMode="auto">
          <a:xfrm rot="10800000">
            <a:off x="2362200" y="6319838"/>
            <a:ext cx="4568825" cy="538162"/>
          </a:xfrm>
          <a:prstGeom prst="rect">
            <a:avLst/>
          </a:prstGeom>
          <a:noFill/>
          <a:ln w="9525" cap="flat">
            <a:noFill/>
            <a:miter lim="800000"/>
            <a:headEnd/>
            <a:tailEnd/>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p:cNvSpPr>
          <p:nvPr/>
        </p:nvSpPr>
        <p:spPr bwMode="auto">
          <a:xfrm>
            <a:off x="6553200" y="6245225"/>
            <a:ext cx="2146300" cy="304800"/>
          </a:xfrm>
          <a:prstGeom prst="rect">
            <a:avLst/>
          </a:prstGeom>
          <a:noFill/>
          <a:ln w="12700" cap="flat">
            <a:noFill/>
            <a:miter lim="800000"/>
            <a:headEnd type="none" w="med" len="med"/>
            <a:tailEnd type="none" w="med" len="med"/>
          </a:ln>
        </p:spPr>
        <p:txBody>
          <a:bodyPr lIns="0" tIns="0" rIns="40639" bIns="0"/>
          <a:lstStyle/>
          <a:p>
            <a:pPr marL="39688" algn="r"/>
            <a:r>
              <a:rPr lang="en-US" sz="1400">
                <a:solidFill>
                  <a:schemeClr val="tx1"/>
                </a:solidFill>
                <a:cs typeface="Arial" charset="0"/>
              </a:rPr>
              <a:t>34</a:t>
            </a:r>
          </a:p>
        </p:txBody>
      </p:sp>
      <p:sp>
        <p:nvSpPr>
          <p:cNvPr id="15362" name="Rectangle 2"/>
          <p:cNvSpPr>
            <a:spLocks noChangeArrowheads="1"/>
          </p:cNvSpPr>
          <p:nvPr>
            <p:ph type="title"/>
          </p:nvPr>
        </p:nvSpPr>
        <p:spPr>
          <a:ln/>
        </p:spPr>
        <p:txBody>
          <a:bodyPr rIns="132080"/>
          <a:lstStyle/>
          <a:p>
            <a:r>
              <a:rPr lang="en-US" sz="4000"/>
              <a:t>  Identify Target Skills for Incidental Teaching</a:t>
            </a:r>
          </a:p>
        </p:txBody>
      </p:sp>
      <p:sp>
        <p:nvSpPr>
          <p:cNvPr id="15363" name="Rectangle 3"/>
          <p:cNvSpPr>
            <a:spLocks noChangeArrowheads="1"/>
          </p:cNvSpPr>
          <p:nvPr>
            <p:ph type="body" idx="1"/>
          </p:nvPr>
        </p:nvSpPr>
        <p:spPr>
          <a:ln/>
        </p:spPr>
        <p:txBody>
          <a:bodyPr rIns="132080"/>
          <a:lstStyle/>
          <a:p>
            <a:pPr>
              <a:lnSpc>
                <a:spcPct val="80000"/>
              </a:lnSpc>
            </a:pPr>
            <a:r>
              <a:rPr lang="en-US" sz="2800"/>
              <a:t>When a student has mastered skills taught in isolation, then he/she is ready to generalize the skill across different areas, materials, or people.</a:t>
            </a:r>
          </a:p>
          <a:p>
            <a:pPr>
              <a:lnSpc>
                <a:spcPct val="80000"/>
              </a:lnSpc>
            </a:pPr>
            <a:r>
              <a:rPr lang="en-US" sz="2800"/>
              <a:t>Be deliberate about teaching generalization of acquired skills</a:t>
            </a:r>
          </a:p>
          <a:p>
            <a:pPr marL="782638" lvl="1">
              <a:lnSpc>
                <a:spcPct val="80000"/>
              </a:lnSpc>
            </a:pPr>
            <a:r>
              <a:rPr lang="en-US" sz="2400"/>
              <a:t>Circle time</a:t>
            </a:r>
          </a:p>
          <a:p>
            <a:pPr marL="782638" lvl="1">
              <a:lnSpc>
                <a:spcPct val="80000"/>
              </a:lnSpc>
            </a:pPr>
            <a:r>
              <a:rPr lang="en-US" sz="2400"/>
              <a:t>Snack</a:t>
            </a:r>
          </a:p>
          <a:p>
            <a:pPr marL="782638" lvl="1">
              <a:lnSpc>
                <a:spcPct val="80000"/>
              </a:lnSpc>
            </a:pPr>
            <a:r>
              <a:rPr lang="en-US" sz="2400"/>
              <a:t>Choice time</a:t>
            </a:r>
          </a:p>
          <a:p>
            <a:pPr marL="782638" lvl="1">
              <a:lnSpc>
                <a:spcPct val="80000"/>
              </a:lnSpc>
            </a:pPr>
            <a:r>
              <a:rPr lang="en-US" sz="2400"/>
              <a:t>Recess</a:t>
            </a:r>
          </a:p>
          <a:p>
            <a:pPr marL="782638" lvl="1">
              <a:lnSpc>
                <a:spcPct val="80000"/>
              </a:lnSpc>
            </a:pPr>
            <a:r>
              <a:rPr lang="en-US" sz="2400"/>
              <a:t>Daily routines</a:t>
            </a:r>
          </a:p>
          <a:p>
            <a:pPr algn="ctr">
              <a:lnSpc>
                <a:spcPct val="80000"/>
              </a:lnSpc>
              <a:buFont typeface="Arial" charset="0"/>
              <a:buNone/>
            </a:pPr>
            <a:r>
              <a:rPr lang="en-US" sz="2800"/>
              <a:t>	</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p:cNvSpPr>
          <p:nvPr/>
        </p:nvSpPr>
        <p:spPr bwMode="auto">
          <a:xfrm>
            <a:off x="6553200" y="6245225"/>
            <a:ext cx="2146300" cy="304800"/>
          </a:xfrm>
          <a:prstGeom prst="rect">
            <a:avLst/>
          </a:prstGeom>
          <a:noFill/>
          <a:ln w="12700" cap="flat">
            <a:noFill/>
            <a:miter lim="800000"/>
            <a:headEnd type="none" w="med" len="med"/>
            <a:tailEnd type="none" w="med" len="med"/>
          </a:ln>
        </p:spPr>
        <p:txBody>
          <a:bodyPr lIns="0" tIns="0" rIns="40639" bIns="0"/>
          <a:lstStyle/>
          <a:p>
            <a:pPr marL="39688" algn="r"/>
            <a:r>
              <a:rPr lang="en-US" sz="1400">
                <a:solidFill>
                  <a:schemeClr val="tx1"/>
                </a:solidFill>
                <a:cs typeface="Arial" charset="0"/>
              </a:rPr>
              <a:t>35</a:t>
            </a:r>
          </a:p>
        </p:txBody>
      </p:sp>
      <p:sp>
        <p:nvSpPr>
          <p:cNvPr id="16386" name="Rectangle 2"/>
          <p:cNvSpPr>
            <a:spLocks noChangeArrowheads="1"/>
          </p:cNvSpPr>
          <p:nvPr>
            <p:ph type="title"/>
          </p:nvPr>
        </p:nvSpPr>
        <p:spPr>
          <a:ln/>
        </p:spPr>
        <p:txBody>
          <a:bodyPr rIns="132080"/>
          <a:lstStyle/>
          <a:p>
            <a:r>
              <a:rPr lang="en-US"/>
              <a:t>Plan Teaching Methods</a:t>
            </a:r>
          </a:p>
        </p:txBody>
      </p:sp>
      <p:sp>
        <p:nvSpPr>
          <p:cNvPr id="16387" name="Rectangle 3"/>
          <p:cNvSpPr>
            <a:spLocks noChangeArrowheads="1"/>
          </p:cNvSpPr>
          <p:nvPr>
            <p:ph type="body" idx="1"/>
          </p:nvPr>
        </p:nvSpPr>
        <p:spPr>
          <a:ln/>
        </p:spPr>
        <p:txBody>
          <a:bodyPr rIns="132080"/>
          <a:lstStyle/>
          <a:p>
            <a:r>
              <a:rPr lang="en-US" sz="2800"/>
              <a:t>Incorporate the DT and PRT strategies where appropriate if, for example, a child is struggling with his/her schedule, needs to be taught the hand washing routine, or is not generalizing a skill.</a:t>
            </a:r>
          </a:p>
          <a:p>
            <a:r>
              <a:rPr lang="en-US" sz="2800"/>
              <a:t>Break learning up into small, achievable steps.</a:t>
            </a:r>
          </a:p>
          <a:p>
            <a:r>
              <a:rPr lang="en-US" sz="2800"/>
              <a:t>Task analysis</a:t>
            </a:r>
          </a:p>
          <a:p>
            <a:r>
              <a:rPr lang="en-US" sz="2800"/>
              <a:t>Forward/Backward chaining</a:t>
            </a:r>
          </a:p>
          <a:p>
            <a:r>
              <a:rPr lang="en-US" sz="2800"/>
              <a:t>Shaping</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p:cNvSpPr>
          <p:nvPr/>
        </p:nvSpPr>
        <p:spPr bwMode="auto">
          <a:xfrm>
            <a:off x="6553200" y="6245225"/>
            <a:ext cx="2146300" cy="304800"/>
          </a:xfrm>
          <a:prstGeom prst="rect">
            <a:avLst/>
          </a:prstGeom>
          <a:noFill/>
          <a:ln w="12700" cap="flat">
            <a:noFill/>
            <a:miter lim="800000"/>
            <a:headEnd type="none" w="med" len="med"/>
            <a:tailEnd type="none" w="med" len="med"/>
          </a:ln>
        </p:spPr>
        <p:txBody>
          <a:bodyPr lIns="0" tIns="0" rIns="40639" bIns="0"/>
          <a:lstStyle/>
          <a:p>
            <a:pPr marL="39688" algn="r"/>
            <a:r>
              <a:rPr lang="en-US" sz="1400">
                <a:solidFill>
                  <a:schemeClr val="tx1"/>
                </a:solidFill>
                <a:cs typeface="Arial" charset="0"/>
              </a:rPr>
              <a:t>16</a:t>
            </a:r>
          </a:p>
        </p:txBody>
      </p:sp>
      <p:sp>
        <p:nvSpPr>
          <p:cNvPr id="17410" name="Rectangle 2"/>
          <p:cNvSpPr>
            <a:spLocks noChangeArrowheads="1"/>
          </p:cNvSpPr>
          <p:nvPr>
            <p:ph type="title"/>
          </p:nvPr>
        </p:nvSpPr>
        <p:spPr>
          <a:ln/>
        </p:spPr>
        <p:txBody>
          <a:bodyPr rIns="132080"/>
          <a:lstStyle/>
          <a:p>
            <a:r>
              <a:rPr lang="en-US" sz="4000"/>
              <a:t>Organization of Materials</a:t>
            </a:r>
          </a:p>
        </p:txBody>
      </p:sp>
      <p:sp>
        <p:nvSpPr>
          <p:cNvPr id="17411" name="Rectangle 3"/>
          <p:cNvSpPr>
            <a:spLocks noChangeArrowheads="1"/>
          </p:cNvSpPr>
          <p:nvPr>
            <p:ph type="body" idx="1"/>
          </p:nvPr>
        </p:nvSpPr>
        <p:spPr>
          <a:ln/>
        </p:spPr>
        <p:txBody>
          <a:bodyPr rIns="132080"/>
          <a:lstStyle/>
          <a:p>
            <a:pPr>
              <a:lnSpc>
                <a:spcPct val="90000"/>
              </a:lnSpc>
            </a:pPr>
            <a:endParaRPr lang="en-US"/>
          </a:p>
          <a:p>
            <a:pPr>
              <a:lnSpc>
                <a:spcPct val="90000"/>
              </a:lnSpc>
            </a:pPr>
            <a:r>
              <a:rPr lang="en-US"/>
              <a:t>Organize materials for routines</a:t>
            </a:r>
          </a:p>
          <a:p>
            <a:pPr marL="782638" lvl="1">
              <a:lnSpc>
                <a:spcPct val="90000"/>
              </a:lnSpc>
              <a:buFont typeface="Arial" charset="0"/>
              <a:buChar char="•"/>
            </a:pPr>
            <a:r>
              <a:rPr lang="en-US"/>
              <a:t>Predictable locations</a:t>
            </a:r>
          </a:p>
          <a:p>
            <a:pPr marL="782638" lvl="1">
              <a:lnSpc>
                <a:spcPct val="90000"/>
              </a:lnSpc>
              <a:buFont typeface="Arial" charset="0"/>
              <a:buChar char="•"/>
            </a:pPr>
            <a:r>
              <a:rPr lang="en-US"/>
              <a:t>Teach children to obtain items and return to project</a:t>
            </a:r>
          </a:p>
          <a:p>
            <a:pPr marL="1182688" lvl="2">
              <a:lnSpc>
                <a:spcPct val="90000"/>
              </a:lnSpc>
            </a:pPr>
            <a:r>
              <a:rPr lang="en-US"/>
              <a:t>Initial level – order materials top to bottom or left to right</a:t>
            </a:r>
          </a:p>
          <a:p>
            <a:pPr marL="1182688" lvl="2">
              <a:lnSpc>
                <a:spcPct val="90000"/>
              </a:lnSpc>
            </a:pPr>
            <a:r>
              <a:rPr lang="en-US"/>
              <a:t>Mid-level – use visual organizers (templates/containers)</a:t>
            </a:r>
          </a:p>
          <a:p>
            <a:pPr marL="1182688" lvl="2">
              <a:lnSpc>
                <a:spcPct val="90000"/>
              </a:lnSpc>
            </a:pPr>
            <a:r>
              <a:rPr lang="en-US"/>
              <a:t>Advanced level – teach child to organize materials</a:t>
            </a:r>
          </a:p>
        </p:txBody>
      </p:sp>
      <p:sp>
        <p:nvSpPr>
          <p:cNvPr id="17412" name="Line 4"/>
          <p:cNvSpPr>
            <a:spLocks noChangeShapeType="1"/>
          </p:cNvSpPr>
          <p:nvPr/>
        </p:nvSpPr>
        <p:spPr bwMode="auto">
          <a:xfrm>
            <a:off x="762000" y="1524000"/>
            <a:ext cx="7543800" cy="1588"/>
          </a:xfrm>
          <a:prstGeom prst="line">
            <a:avLst/>
          </a:prstGeom>
          <a:noFill/>
          <a:ln w="57150"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p:cNvSpPr>
          <p:nvPr/>
        </p:nvSpPr>
        <p:spPr bwMode="auto">
          <a:xfrm>
            <a:off x="6553200" y="6245225"/>
            <a:ext cx="2146300" cy="304800"/>
          </a:xfrm>
          <a:prstGeom prst="rect">
            <a:avLst/>
          </a:prstGeom>
          <a:noFill/>
          <a:ln w="12700" cap="flat">
            <a:noFill/>
            <a:miter lim="800000"/>
            <a:headEnd type="none" w="med" len="med"/>
            <a:tailEnd type="none" w="med" len="med"/>
          </a:ln>
        </p:spPr>
        <p:txBody>
          <a:bodyPr lIns="0" tIns="0" rIns="40639" bIns="0"/>
          <a:lstStyle/>
          <a:p>
            <a:pPr marL="39688" algn="r"/>
            <a:r>
              <a:rPr lang="en-US" sz="1400">
                <a:solidFill>
                  <a:schemeClr val="tx1"/>
                </a:solidFill>
                <a:cs typeface="Arial" charset="0"/>
              </a:rPr>
              <a:t>17</a:t>
            </a:r>
          </a:p>
        </p:txBody>
      </p:sp>
      <p:sp>
        <p:nvSpPr>
          <p:cNvPr id="18434" name="Rectangle 2"/>
          <p:cNvSpPr>
            <a:spLocks noChangeArrowheads="1"/>
          </p:cNvSpPr>
          <p:nvPr>
            <p:ph type="title"/>
          </p:nvPr>
        </p:nvSpPr>
        <p:spPr>
          <a:ln/>
        </p:spPr>
        <p:txBody>
          <a:bodyPr rIns="132080"/>
          <a:lstStyle/>
          <a:p>
            <a:r>
              <a:rPr lang="en-US" sz="4000"/>
              <a:t>Organization of Events in Time </a:t>
            </a:r>
          </a:p>
        </p:txBody>
      </p:sp>
      <p:sp>
        <p:nvSpPr>
          <p:cNvPr id="18435" name="Rectangle 3"/>
          <p:cNvSpPr>
            <a:spLocks noChangeArrowheads="1"/>
          </p:cNvSpPr>
          <p:nvPr>
            <p:ph type="body" idx="1"/>
          </p:nvPr>
        </p:nvSpPr>
        <p:spPr>
          <a:ln/>
        </p:spPr>
        <p:txBody>
          <a:bodyPr rIns="132080"/>
          <a:lstStyle/>
          <a:p>
            <a:pPr marL="782638" lvl="1">
              <a:buFont typeface="Arial" charset="0"/>
              <a:buChar char="•"/>
            </a:pPr>
            <a:r>
              <a:rPr lang="en-US" u="sng"/>
              <a:t>Prerequisite</a:t>
            </a:r>
            <a:r>
              <a:rPr lang="en-US"/>
              <a:t>: Develop and use a staff schedule</a:t>
            </a:r>
          </a:p>
          <a:p>
            <a:pPr marL="782638" lvl="1">
              <a:buFont typeface="Arial" charset="0"/>
              <a:buChar char="•"/>
            </a:pPr>
            <a:r>
              <a:rPr lang="en-US"/>
              <a:t>Provide a Daily Activity Schedule</a:t>
            </a:r>
          </a:p>
          <a:p>
            <a:pPr marL="1182688" lvl="2"/>
            <a:r>
              <a:rPr lang="en-US"/>
              <a:t>Select appropriate level of representation</a:t>
            </a:r>
          </a:p>
          <a:p>
            <a:pPr marL="1182688" lvl="2"/>
            <a:r>
              <a:rPr lang="en-US"/>
              <a:t>Design a format for the schedule at appropriate level for child</a:t>
            </a:r>
          </a:p>
          <a:p>
            <a:pPr marL="1182688" lvl="2"/>
            <a:r>
              <a:rPr lang="en-US"/>
              <a:t>Identify the appropriate transition routine</a:t>
            </a:r>
          </a:p>
          <a:p>
            <a:pPr marL="782638" lvl="1">
              <a:buFont typeface="Arial" charset="0"/>
              <a:buChar char="•"/>
            </a:pPr>
            <a:r>
              <a:rPr lang="en-US"/>
              <a:t>Provide mini-schedules as needed for specific routines</a:t>
            </a:r>
          </a:p>
        </p:txBody>
      </p:sp>
      <p:sp>
        <p:nvSpPr>
          <p:cNvPr id="18436" name="Line 4"/>
          <p:cNvSpPr>
            <a:spLocks noChangeShapeType="1"/>
          </p:cNvSpPr>
          <p:nvPr/>
        </p:nvSpPr>
        <p:spPr bwMode="auto">
          <a:xfrm>
            <a:off x="457200" y="1524000"/>
            <a:ext cx="83058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6553200" y="6245225"/>
            <a:ext cx="2146300" cy="304800"/>
          </a:xfrm>
          <a:prstGeom prst="rect">
            <a:avLst/>
          </a:prstGeom>
          <a:noFill/>
          <a:ln w="12700" cap="flat">
            <a:noFill/>
            <a:miter lim="800000"/>
            <a:headEnd type="none" w="med" len="med"/>
            <a:tailEnd type="none" w="med" len="med"/>
          </a:ln>
        </p:spPr>
        <p:txBody>
          <a:bodyPr lIns="0" tIns="0" rIns="40639" bIns="0"/>
          <a:lstStyle/>
          <a:p>
            <a:pPr marL="39688" algn="r"/>
            <a:r>
              <a:rPr lang="en-US" sz="1400">
                <a:solidFill>
                  <a:schemeClr val="tx1"/>
                </a:solidFill>
                <a:cs typeface="Arial" charset="0"/>
              </a:rPr>
              <a:t>42</a:t>
            </a:r>
          </a:p>
        </p:txBody>
      </p:sp>
      <p:sp>
        <p:nvSpPr>
          <p:cNvPr id="19458" name="Rectangle 2"/>
          <p:cNvSpPr>
            <a:spLocks noChangeArrowheads="1"/>
          </p:cNvSpPr>
          <p:nvPr>
            <p:ph type="title"/>
          </p:nvPr>
        </p:nvSpPr>
        <p:spPr>
          <a:ln/>
        </p:spPr>
        <p:txBody>
          <a:bodyPr rIns="132080"/>
          <a:lstStyle/>
          <a:p>
            <a:r>
              <a:rPr lang="en-US" sz="4000"/>
              <a:t>Incorporate Variations to Avoid Rigidity</a:t>
            </a:r>
          </a:p>
        </p:txBody>
      </p:sp>
      <p:sp>
        <p:nvSpPr>
          <p:cNvPr id="19459" name="Rectangle 3"/>
          <p:cNvSpPr>
            <a:spLocks noChangeArrowheads="1"/>
          </p:cNvSpPr>
          <p:nvPr>
            <p:ph type="body" idx="1"/>
          </p:nvPr>
        </p:nvSpPr>
        <p:spPr>
          <a:ln/>
        </p:spPr>
        <p:txBody>
          <a:bodyPr rIns="132080"/>
          <a:lstStyle/>
          <a:p>
            <a:r>
              <a:rPr lang="en-US"/>
              <a:t>Teach the child to rely on visual structure rather than routine</a:t>
            </a:r>
          </a:p>
          <a:p>
            <a:r>
              <a:rPr lang="en-US"/>
              <a:t>Teach flexibility</a:t>
            </a:r>
          </a:p>
          <a:p>
            <a:pPr marL="782638" lvl="1"/>
            <a:r>
              <a:rPr lang="en-US"/>
              <a:t>Change schedule</a:t>
            </a:r>
          </a:p>
          <a:p>
            <a:pPr marL="782638" lvl="1"/>
            <a:r>
              <a:rPr lang="en-US"/>
              <a:t>Change staff</a:t>
            </a:r>
          </a:p>
          <a:p>
            <a:pPr marL="782638" lvl="1"/>
            <a:r>
              <a:rPr lang="en-US"/>
              <a:t>Teach “oops”</a:t>
            </a:r>
          </a:p>
        </p:txBody>
      </p:sp>
      <p:sp>
        <p:nvSpPr>
          <p:cNvPr id="19460" name="AutoShape 4"/>
          <p:cNvSpPr>
            <a:spLocks/>
          </p:cNvSpPr>
          <p:nvPr/>
        </p:nvSpPr>
        <p:spPr bwMode="auto">
          <a:xfrm>
            <a:off x="5029200" y="3352800"/>
            <a:ext cx="2286000" cy="2057400"/>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moveTo>
                  <a:pt x="4198" y="6106"/>
                </a:moveTo>
              </a:path>
            </a:pathLst>
          </a:cu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p:cNvSpPr>
          <p:nvPr/>
        </p:nvSpPr>
        <p:spPr bwMode="auto">
          <a:xfrm>
            <a:off x="6553200" y="6245225"/>
            <a:ext cx="2146300" cy="304800"/>
          </a:xfrm>
          <a:prstGeom prst="rect">
            <a:avLst/>
          </a:prstGeom>
          <a:noFill/>
          <a:ln w="12700" cap="flat">
            <a:noFill/>
            <a:miter lim="800000"/>
            <a:headEnd type="none" w="med" len="med"/>
            <a:tailEnd type="none" w="med" len="med"/>
          </a:ln>
        </p:spPr>
        <p:txBody>
          <a:bodyPr lIns="0" tIns="0" rIns="40639" bIns="0"/>
          <a:lstStyle/>
          <a:p>
            <a:pPr marL="39688" algn="r"/>
            <a:r>
              <a:rPr lang="en-US" sz="1400">
                <a:solidFill>
                  <a:schemeClr val="tx1"/>
                </a:solidFill>
                <a:cs typeface="Arial" charset="0"/>
              </a:rPr>
              <a:t>43</a:t>
            </a:r>
          </a:p>
        </p:txBody>
      </p:sp>
      <p:sp>
        <p:nvSpPr>
          <p:cNvPr id="20482" name="Rectangle 2"/>
          <p:cNvSpPr>
            <a:spLocks noChangeArrowheads="1"/>
          </p:cNvSpPr>
          <p:nvPr>
            <p:ph type="title"/>
          </p:nvPr>
        </p:nvSpPr>
        <p:spPr>
          <a:ln/>
        </p:spPr>
        <p:txBody>
          <a:bodyPr rIns="132080"/>
          <a:lstStyle/>
          <a:p>
            <a:r>
              <a:rPr lang="en-US" sz="4000"/>
              <a:t> Monitor Progress and Modify Accordingly</a:t>
            </a:r>
          </a:p>
        </p:txBody>
      </p:sp>
      <p:sp>
        <p:nvSpPr>
          <p:cNvPr id="20483" name="Rectangle 3"/>
          <p:cNvSpPr>
            <a:spLocks noChangeArrowheads="1"/>
          </p:cNvSpPr>
          <p:nvPr>
            <p:ph type="body" idx="1"/>
          </p:nvPr>
        </p:nvSpPr>
        <p:spPr>
          <a:ln/>
        </p:spPr>
        <p:txBody>
          <a:bodyPr rIns="132080"/>
          <a:lstStyle/>
          <a:p>
            <a:r>
              <a:rPr lang="en-US"/>
              <a:t>Take data</a:t>
            </a:r>
          </a:p>
          <a:p>
            <a:r>
              <a:rPr lang="en-US"/>
              <a:t>Move toward independence</a:t>
            </a:r>
          </a:p>
          <a:p>
            <a:r>
              <a:rPr lang="en-US"/>
              <a:t>Expect a little more each time</a:t>
            </a:r>
          </a:p>
          <a:p>
            <a:r>
              <a:rPr lang="en-US"/>
              <a:t>Make systems more compact and more like a typical setting</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p:cNvSpPr>
          <p:nvPr/>
        </p:nvSpPr>
        <p:spPr bwMode="auto">
          <a:xfrm>
            <a:off x="6553200" y="6245225"/>
            <a:ext cx="2146300" cy="304800"/>
          </a:xfrm>
          <a:prstGeom prst="rect">
            <a:avLst/>
          </a:prstGeom>
          <a:noFill/>
          <a:ln w="12700" cap="flat">
            <a:noFill/>
            <a:miter lim="800000"/>
            <a:headEnd type="none" w="med" len="med"/>
            <a:tailEnd type="none" w="med" len="med"/>
          </a:ln>
        </p:spPr>
        <p:txBody>
          <a:bodyPr lIns="0" tIns="0" rIns="40639" bIns="0"/>
          <a:lstStyle/>
          <a:p>
            <a:pPr marL="39688" algn="r"/>
            <a:r>
              <a:rPr lang="en-US" sz="1400">
                <a:solidFill>
                  <a:schemeClr val="tx1"/>
                </a:solidFill>
                <a:cs typeface="Arial" charset="0"/>
              </a:rPr>
              <a:t>36</a:t>
            </a:r>
          </a:p>
        </p:txBody>
      </p:sp>
      <p:sp>
        <p:nvSpPr>
          <p:cNvPr id="21506" name="Rectangle 2"/>
          <p:cNvSpPr>
            <a:spLocks noChangeArrowheads="1"/>
          </p:cNvSpPr>
          <p:nvPr>
            <p:ph type="title"/>
          </p:nvPr>
        </p:nvSpPr>
        <p:spPr>
          <a:ln/>
        </p:spPr>
        <p:txBody>
          <a:bodyPr rIns="132080"/>
          <a:lstStyle/>
          <a:p>
            <a:r>
              <a:rPr lang="en-US"/>
              <a:t>Task Analysis</a:t>
            </a:r>
          </a:p>
        </p:txBody>
      </p:sp>
      <p:graphicFrame>
        <p:nvGraphicFramePr>
          <p:cNvPr id="21507" name="Group 3"/>
          <p:cNvGraphicFramePr>
            <a:graphicFrameLocks noGrp="1"/>
          </p:cNvGraphicFramePr>
          <p:nvPr/>
        </p:nvGraphicFramePr>
        <p:xfrm>
          <a:off x="228600" y="1295400"/>
          <a:ext cx="4038600" cy="5181600"/>
        </p:xfrm>
        <a:graphic>
          <a:graphicData uri="http://schemas.openxmlformats.org/drawingml/2006/table">
            <a:tbl>
              <a:tblPr/>
              <a:tblGrid>
                <a:gridCol w="4038600"/>
              </a:tblGrid>
              <a:tr h="479425">
                <a:tc>
                  <a:txBody>
                    <a:bodyPr/>
                    <a:lstStyle/>
                    <a:p>
                      <a:pPr marL="39688"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sz="2400" b="0" i="0" u="none" strike="noStrike" cap="none" normalizeH="0" baseline="0" smtClean="0">
                          <a:ln>
                            <a:noFill/>
                          </a:ln>
                          <a:solidFill>
                            <a:schemeClr val="tx1"/>
                          </a:solidFill>
                          <a:effectLst/>
                          <a:latin typeface="Arial" charset="0"/>
                          <a:ea typeface="ヒラギノ角ゴ ProN W3" charset="0"/>
                          <a:cs typeface="ヒラギノ角ゴ ProN W3" charset="0"/>
                          <a:sym typeface="Arial" charset="0"/>
                        </a:rPr>
                        <a:t>Turn on water</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9425">
                <a:tc>
                  <a:txBody>
                    <a:bodyPr/>
                    <a:lstStyle/>
                    <a:p>
                      <a:pPr marL="39688"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sz="2400" b="0" i="0" u="none" strike="noStrike" cap="none" normalizeH="0" baseline="0" smtClean="0">
                          <a:ln>
                            <a:noFill/>
                          </a:ln>
                          <a:solidFill>
                            <a:schemeClr val="tx1"/>
                          </a:solidFill>
                          <a:effectLst/>
                          <a:latin typeface="Arial" charset="0"/>
                          <a:ea typeface="ヒラギノ角ゴ ProN W3" charset="0"/>
                          <a:cs typeface="ヒラギノ角ゴ ProN W3" charset="0"/>
                          <a:sym typeface="Arial" charset="0"/>
                        </a:rPr>
                        <a:t>Get soap</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7838">
                <a:tc>
                  <a:txBody>
                    <a:bodyPr/>
                    <a:lstStyle/>
                    <a:p>
                      <a:pPr marL="39688"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sz="2400" b="0" i="0" u="none" strike="noStrike" cap="none" normalizeH="0" baseline="0" smtClean="0">
                          <a:ln>
                            <a:noFill/>
                          </a:ln>
                          <a:solidFill>
                            <a:schemeClr val="tx1"/>
                          </a:solidFill>
                          <a:effectLst/>
                          <a:latin typeface="Arial" charset="0"/>
                          <a:ea typeface="ヒラギノ角ゴ ProN W3" charset="0"/>
                          <a:cs typeface="ヒラギノ角ゴ ProN W3" charset="0"/>
                          <a:sym typeface="Arial" charset="0"/>
                        </a:rPr>
                        <a:t>Scrub hands</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9425">
                <a:tc>
                  <a:txBody>
                    <a:bodyPr/>
                    <a:lstStyle/>
                    <a:p>
                      <a:pPr marL="39688"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sz="2400" b="0" i="0" u="none" strike="noStrike" cap="none" normalizeH="0" baseline="0" smtClean="0">
                          <a:ln>
                            <a:noFill/>
                          </a:ln>
                          <a:solidFill>
                            <a:schemeClr val="tx1"/>
                          </a:solidFill>
                          <a:effectLst/>
                          <a:latin typeface="Arial" charset="0"/>
                          <a:ea typeface="ヒラギノ角ゴ ProN W3" charset="0"/>
                          <a:cs typeface="ヒラギノ角ゴ ProN W3" charset="0"/>
                          <a:sym typeface="Arial" charset="0"/>
                        </a:rPr>
                        <a:t>Rinse soap</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4513">
                <a:tc>
                  <a:txBody>
                    <a:bodyPr/>
                    <a:lstStyle/>
                    <a:p>
                      <a:pPr marL="39688"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sz="2400" b="0" i="0" u="none" strike="noStrike" cap="none" normalizeH="0" baseline="0" smtClean="0">
                          <a:ln>
                            <a:noFill/>
                          </a:ln>
                          <a:solidFill>
                            <a:schemeClr val="tx1"/>
                          </a:solidFill>
                          <a:effectLst/>
                          <a:latin typeface="Arial" charset="0"/>
                          <a:ea typeface="ヒラギノ角ゴ ProN W3" charset="0"/>
                          <a:cs typeface="ヒラギノ角ゴ ProN W3" charset="0"/>
                          <a:sym typeface="Arial" charset="0"/>
                        </a:rPr>
                        <a:t>Turn off water</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4513">
                <a:tc>
                  <a:txBody>
                    <a:bodyPr/>
                    <a:lstStyle/>
                    <a:p>
                      <a:pPr marL="39688"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sz="2400" b="0" i="0" u="none" strike="noStrike" cap="none" normalizeH="0" baseline="0" smtClean="0">
                          <a:ln>
                            <a:noFill/>
                          </a:ln>
                          <a:solidFill>
                            <a:schemeClr val="tx1"/>
                          </a:solidFill>
                          <a:effectLst/>
                          <a:latin typeface="Arial" charset="0"/>
                          <a:ea typeface="ヒラギノ角ゴ ProN W3" charset="0"/>
                          <a:cs typeface="ヒラギノ角ゴ ProN W3" charset="0"/>
                          <a:sym typeface="Arial" charset="0"/>
                        </a:rPr>
                        <a:t>Get towel</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4513">
                <a:tc>
                  <a:txBody>
                    <a:bodyPr/>
                    <a:lstStyle/>
                    <a:p>
                      <a:pPr marL="39688"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sz="2400" b="0" i="0" u="none" strike="noStrike" cap="none" normalizeH="0" baseline="0" smtClean="0">
                          <a:ln>
                            <a:noFill/>
                          </a:ln>
                          <a:solidFill>
                            <a:schemeClr val="tx1"/>
                          </a:solidFill>
                          <a:effectLst/>
                          <a:latin typeface="Arial" charset="0"/>
                          <a:ea typeface="ヒラギノ角ゴ ProN W3" charset="0"/>
                          <a:cs typeface="ヒラギノ角ゴ ProN W3" charset="0"/>
                          <a:sym typeface="Arial" charset="0"/>
                        </a:rPr>
                        <a:t>Dry hands</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2925">
                <a:tc>
                  <a:txBody>
                    <a:bodyPr/>
                    <a:lstStyle/>
                    <a:p>
                      <a:pPr marL="39688"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sz="2400" b="0" i="0" u="none" strike="noStrike" cap="none" normalizeH="0" baseline="0" smtClean="0">
                          <a:ln>
                            <a:noFill/>
                          </a:ln>
                          <a:solidFill>
                            <a:schemeClr val="tx1"/>
                          </a:solidFill>
                          <a:effectLst/>
                          <a:latin typeface="Arial" charset="0"/>
                          <a:ea typeface="ヒラギノ角ゴ ProN W3" charset="0"/>
                          <a:cs typeface="ヒラギノ角ゴ ProN W3" charset="0"/>
                          <a:sym typeface="Arial" charset="0"/>
                        </a:rPr>
                        <a:t>Throw away towel</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4513">
                <a:tc>
                  <a:txBody>
                    <a:bodyPr/>
                    <a:lstStyle/>
                    <a:p>
                      <a:pPr marL="39688" marR="0" lvl="0" indent="0" algn="l" defTabSz="914400" rtl="0" eaLnBrk="1" fontAlgn="base" latinLnBrk="0" hangingPunct="1">
                        <a:lnSpc>
                          <a:spcPct val="100000"/>
                        </a:lnSpc>
                        <a:spcBef>
                          <a:spcPct val="0"/>
                        </a:spcBef>
                        <a:spcAft>
                          <a:spcPct val="0"/>
                        </a:spcAft>
                        <a:buClrTx/>
                        <a:buSzPct val="100000"/>
                        <a:buFont typeface="Arial" charset="0"/>
                        <a:buNone/>
                        <a:tabLst/>
                      </a:pPr>
                      <a:endParaRPr kumimoji="0" lang="en-US" sz="2800" b="0" i="0" u="none" strike="noStrike" cap="none" normalizeH="0" baseline="0" smtClean="0">
                        <a:ln>
                          <a:noFill/>
                        </a:ln>
                        <a:solidFill>
                          <a:schemeClr val="tx1"/>
                        </a:solidFill>
                        <a:effectLst/>
                        <a:latin typeface="Arial" charset="0"/>
                        <a:ea typeface="ヒラギノ角ゴ ProN W3" charset="0"/>
                        <a:cs typeface="ヒラギノ角ゴ ProN W3" charset="0"/>
                        <a:sym typeface="Arial" charset="0"/>
                      </a:endParaRP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4513">
                <a:tc>
                  <a:txBody>
                    <a:bodyPr/>
                    <a:lstStyle/>
                    <a:p>
                      <a:pPr marL="39688" marR="0" lvl="0" indent="0" algn="l" defTabSz="914400" rtl="0" eaLnBrk="1" fontAlgn="base" latinLnBrk="0" hangingPunct="1">
                        <a:lnSpc>
                          <a:spcPct val="100000"/>
                        </a:lnSpc>
                        <a:spcBef>
                          <a:spcPct val="0"/>
                        </a:spcBef>
                        <a:spcAft>
                          <a:spcPct val="0"/>
                        </a:spcAft>
                        <a:buClrTx/>
                        <a:buSzPct val="100000"/>
                        <a:buFont typeface="Arial" charset="0"/>
                        <a:buNone/>
                        <a:tabLst/>
                      </a:pPr>
                      <a:endParaRPr kumimoji="0" lang="en-US" sz="2800" b="0" i="0" u="none" strike="noStrike" cap="none" normalizeH="0" baseline="0" smtClean="0">
                        <a:ln>
                          <a:noFill/>
                        </a:ln>
                        <a:solidFill>
                          <a:schemeClr val="tx1"/>
                        </a:solidFill>
                        <a:effectLst/>
                        <a:latin typeface="Arial" charset="0"/>
                        <a:ea typeface="ヒラギノ角ゴ ProN W3" charset="0"/>
                        <a:cs typeface="ヒラギノ角ゴ ProN W3" charset="0"/>
                        <a:sym typeface="Arial" charset="0"/>
                      </a:endParaRP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1549" name="Rectangle 45"/>
          <p:cNvSpPr>
            <a:spLocks/>
          </p:cNvSpPr>
          <p:nvPr/>
        </p:nvSpPr>
        <p:spPr bwMode="auto">
          <a:xfrm>
            <a:off x="304800" y="838200"/>
            <a:ext cx="16129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Steps:</a:t>
            </a:r>
          </a:p>
        </p:txBody>
      </p:sp>
      <p:sp>
        <p:nvSpPr>
          <p:cNvPr id="21550" name="Rectangle 46"/>
          <p:cNvSpPr>
            <a:spLocks/>
          </p:cNvSpPr>
          <p:nvPr/>
        </p:nvSpPr>
        <p:spPr bwMode="auto">
          <a:xfrm>
            <a:off x="4267200" y="1295400"/>
            <a:ext cx="4572000" cy="5181600"/>
          </a:xfrm>
          <a:prstGeom prst="rect">
            <a:avLst/>
          </a:prstGeom>
          <a:noFill/>
          <a:ln w="28575" cap="flat">
            <a:solidFill>
              <a:schemeClr val="tx1"/>
            </a:solidFill>
            <a:prstDash val="solid"/>
            <a:miter lim="800000"/>
            <a:headEnd type="none" w="med" len="med"/>
            <a:tailEnd type="none" w="med" len="med"/>
          </a:ln>
        </p:spPr>
        <p:txBody>
          <a:bodyPr lIns="0" tIns="0" rIns="0" bIns="0"/>
          <a:lstStyle/>
          <a:p>
            <a:endParaRPr lang="en-US"/>
          </a:p>
        </p:txBody>
      </p:sp>
      <p:sp>
        <p:nvSpPr>
          <p:cNvPr id="21551" name="Line 47"/>
          <p:cNvSpPr>
            <a:spLocks noChangeShapeType="1"/>
          </p:cNvSpPr>
          <p:nvPr/>
        </p:nvSpPr>
        <p:spPr bwMode="auto">
          <a:xfrm>
            <a:off x="4267200" y="1752600"/>
            <a:ext cx="45720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21552" name="Line 48"/>
          <p:cNvSpPr>
            <a:spLocks noChangeShapeType="1"/>
          </p:cNvSpPr>
          <p:nvPr/>
        </p:nvSpPr>
        <p:spPr bwMode="auto">
          <a:xfrm>
            <a:off x="4267200" y="2286000"/>
            <a:ext cx="45720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21553" name="Line 49"/>
          <p:cNvSpPr>
            <a:spLocks noChangeShapeType="1"/>
          </p:cNvSpPr>
          <p:nvPr/>
        </p:nvSpPr>
        <p:spPr bwMode="auto">
          <a:xfrm>
            <a:off x="4267200" y="2743200"/>
            <a:ext cx="45720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21554" name="Line 50"/>
          <p:cNvSpPr>
            <a:spLocks noChangeShapeType="1"/>
          </p:cNvSpPr>
          <p:nvPr/>
        </p:nvSpPr>
        <p:spPr bwMode="auto">
          <a:xfrm>
            <a:off x="4267200" y="3200400"/>
            <a:ext cx="45720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21555" name="Line 51"/>
          <p:cNvSpPr>
            <a:spLocks noChangeShapeType="1"/>
          </p:cNvSpPr>
          <p:nvPr/>
        </p:nvSpPr>
        <p:spPr bwMode="auto">
          <a:xfrm>
            <a:off x="4267200" y="3733800"/>
            <a:ext cx="45720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21556" name="Line 52"/>
          <p:cNvSpPr>
            <a:spLocks noChangeShapeType="1"/>
          </p:cNvSpPr>
          <p:nvPr/>
        </p:nvSpPr>
        <p:spPr bwMode="auto">
          <a:xfrm>
            <a:off x="4267200" y="4267200"/>
            <a:ext cx="45720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21557" name="Line 53"/>
          <p:cNvSpPr>
            <a:spLocks noChangeShapeType="1"/>
          </p:cNvSpPr>
          <p:nvPr/>
        </p:nvSpPr>
        <p:spPr bwMode="auto">
          <a:xfrm>
            <a:off x="4267200" y="4876800"/>
            <a:ext cx="45720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21558" name="Line 54"/>
          <p:cNvSpPr>
            <a:spLocks noChangeShapeType="1"/>
          </p:cNvSpPr>
          <p:nvPr/>
        </p:nvSpPr>
        <p:spPr bwMode="auto">
          <a:xfrm>
            <a:off x="4267200" y="5334000"/>
            <a:ext cx="45720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21559" name="Line 55"/>
          <p:cNvSpPr>
            <a:spLocks noChangeShapeType="1"/>
          </p:cNvSpPr>
          <p:nvPr/>
        </p:nvSpPr>
        <p:spPr bwMode="auto">
          <a:xfrm>
            <a:off x="4267200" y="5943600"/>
            <a:ext cx="45720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21560" name="Line 56"/>
          <p:cNvSpPr>
            <a:spLocks noChangeShapeType="1"/>
          </p:cNvSpPr>
          <p:nvPr/>
        </p:nvSpPr>
        <p:spPr bwMode="auto">
          <a:xfrm>
            <a:off x="4724400" y="1295400"/>
            <a:ext cx="1588" cy="51816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21561" name="Line 57"/>
          <p:cNvSpPr>
            <a:spLocks noChangeShapeType="1"/>
          </p:cNvSpPr>
          <p:nvPr/>
        </p:nvSpPr>
        <p:spPr bwMode="auto">
          <a:xfrm>
            <a:off x="5257800" y="1295400"/>
            <a:ext cx="1588" cy="51816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21562" name="Line 58"/>
          <p:cNvSpPr>
            <a:spLocks noChangeShapeType="1"/>
          </p:cNvSpPr>
          <p:nvPr/>
        </p:nvSpPr>
        <p:spPr bwMode="auto">
          <a:xfrm>
            <a:off x="5791200" y="1295400"/>
            <a:ext cx="1588" cy="51816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21563" name="Line 59"/>
          <p:cNvSpPr>
            <a:spLocks noChangeShapeType="1"/>
          </p:cNvSpPr>
          <p:nvPr/>
        </p:nvSpPr>
        <p:spPr bwMode="auto">
          <a:xfrm>
            <a:off x="6324600" y="1295400"/>
            <a:ext cx="1588" cy="51816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21564" name="Line 60"/>
          <p:cNvSpPr>
            <a:spLocks noChangeShapeType="1"/>
          </p:cNvSpPr>
          <p:nvPr/>
        </p:nvSpPr>
        <p:spPr bwMode="auto">
          <a:xfrm>
            <a:off x="6934200" y="1295400"/>
            <a:ext cx="1588" cy="51816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21565" name="Line 61"/>
          <p:cNvSpPr>
            <a:spLocks noChangeShapeType="1"/>
          </p:cNvSpPr>
          <p:nvPr/>
        </p:nvSpPr>
        <p:spPr bwMode="auto">
          <a:xfrm>
            <a:off x="7620000" y="1295400"/>
            <a:ext cx="1588" cy="51816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21566" name="Line 62"/>
          <p:cNvSpPr>
            <a:spLocks noChangeShapeType="1"/>
          </p:cNvSpPr>
          <p:nvPr/>
        </p:nvSpPr>
        <p:spPr bwMode="auto">
          <a:xfrm>
            <a:off x="8305800" y="1295400"/>
            <a:ext cx="1588" cy="51816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6553200" y="6245225"/>
            <a:ext cx="2146300" cy="304800"/>
          </a:xfrm>
          <a:prstGeom prst="rect">
            <a:avLst/>
          </a:prstGeom>
          <a:noFill/>
          <a:ln w="12700" cap="flat">
            <a:noFill/>
            <a:miter lim="800000"/>
            <a:headEnd type="none" w="med" len="med"/>
            <a:tailEnd type="none" w="med" len="med"/>
          </a:ln>
        </p:spPr>
        <p:txBody>
          <a:bodyPr lIns="0" tIns="0" rIns="40639" bIns="0"/>
          <a:lstStyle/>
          <a:p>
            <a:pPr marL="39688" algn="r"/>
            <a:r>
              <a:rPr lang="en-US" sz="1400">
                <a:solidFill>
                  <a:schemeClr val="tx1"/>
                </a:solidFill>
                <a:cs typeface="Arial" charset="0"/>
              </a:rPr>
              <a:t>37</a:t>
            </a:r>
          </a:p>
        </p:txBody>
      </p:sp>
      <p:sp>
        <p:nvSpPr>
          <p:cNvPr id="22530" name="Rectangle 2"/>
          <p:cNvSpPr>
            <a:spLocks noChangeArrowheads="1"/>
          </p:cNvSpPr>
          <p:nvPr>
            <p:ph type="title"/>
          </p:nvPr>
        </p:nvSpPr>
        <p:spPr>
          <a:ln/>
        </p:spPr>
        <p:txBody>
          <a:bodyPr rIns="132080"/>
          <a:lstStyle/>
          <a:p>
            <a:r>
              <a:rPr lang="en-US"/>
              <a:t>Using reinforcement and shaping</a:t>
            </a:r>
          </a:p>
        </p:txBody>
      </p:sp>
      <p:sp>
        <p:nvSpPr>
          <p:cNvPr id="22531" name="Rectangle 3"/>
          <p:cNvSpPr>
            <a:spLocks noChangeArrowheads="1"/>
          </p:cNvSpPr>
          <p:nvPr>
            <p:ph type="body" idx="1"/>
          </p:nvPr>
        </p:nvSpPr>
        <p:spPr>
          <a:ln/>
        </p:spPr>
        <p:txBody>
          <a:bodyPr rIns="132080"/>
          <a:lstStyle/>
          <a:p>
            <a:pPr>
              <a:lnSpc>
                <a:spcPct val="90000"/>
              </a:lnSpc>
            </a:pPr>
            <a:r>
              <a:rPr lang="en-US" sz="2800"/>
              <a:t>Embed currently effective reinforcement within the routine</a:t>
            </a:r>
          </a:p>
          <a:p>
            <a:pPr>
              <a:lnSpc>
                <a:spcPct val="90000"/>
              </a:lnSpc>
            </a:pPr>
            <a:r>
              <a:rPr lang="en-US" sz="2800"/>
              <a:t>Arrange daily schedule to reinforce completion of new routine with preferred activity/routine</a:t>
            </a:r>
          </a:p>
          <a:p>
            <a:pPr>
              <a:lnSpc>
                <a:spcPct val="90000"/>
              </a:lnSpc>
            </a:pPr>
            <a:r>
              <a:rPr lang="en-US" sz="2800"/>
              <a:t>Use token reinforcement, if needed and if effective</a:t>
            </a:r>
          </a:p>
          <a:p>
            <a:pPr>
              <a:lnSpc>
                <a:spcPct val="90000"/>
              </a:lnSpc>
            </a:pPr>
            <a:r>
              <a:rPr lang="en-US" sz="2800"/>
              <a:t>Use primary, sensory, or activity reinforcement, if needed</a:t>
            </a:r>
          </a:p>
          <a:p>
            <a:pPr>
              <a:lnSpc>
                <a:spcPct val="90000"/>
              </a:lnSpc>
            </a:pPr>
            <a:r>
              <a:rPr lang="en-US" sz="2800"/>
              <a:t>Pair age-appropriate social attention and praise with other reinforcement</a:t>
            </a:r>
          </a:p>
          <a:p>
            <a:pPr>
              <a:lnSpc>
                <a:spcPct val="90000"/>
              </a:lnSpc>
            </a:pPr>
            <a:r>
              <a:rPr lang="en-US" sz="2800"/>
              <a:t>Fade added reinforcement</a:t>
            </a:r>
          </a:p>
        </p:txBody>
      </p:sp>
      <p:sp>
        <p:nvSpPr>
          <p:cNvPr id="22532" name="Line 4"/>
          <p:cNvSpPr>
            <a:spLocks noChangeShapeType="1"/>
          </p:cNvSpPr>
          <p:nvPr/>
        </p:nvSpPr>
        <p:spPr bwMode="auto">
          <a:xfrm>
            <a:off x="609600" y="1600200"/>
            <a:ext cx="7924800" cy="1588"/>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p:cNvSpPr>
          <p:nvPr/>
        </p:nvSpPr>
        <p:spPr bwMode="auto">
          <a:xfrm>
            <a:off x="6553200" y="6245225"/>
            <a:ext cx="2146300" cy="304800"/>
          </a:xfrm>
          <a:prstGeom prst="rect">
            <a:avLst/>
          </a:prstGeom>
          <a:noFill/>
          <a:ln w="12700" cap="flat">
            <a:noFill/>
            <a:miter lim="800000"/>
            <a:headEnd type="none" w="med" len="med"/>
            <a:tailEnd type="none" w="med" len="med"/>
          </a:ln>
        </p:spPr>
        <p:txBody>
          <a:bodyPr lIns="0" tIns="0" rIns="40639" bIns="0"/>
          <a:lstStyle/>
          <a:p>
            <a:pPr marL="39688" algn="r"/>
            <a:r>
              <a:rPr lang="en-US" sz="1400">
                <a:solidFill>
                  <a:schemeClr val="tx1"/>
                </a:solidFill>
                <a:cs typeface="Arial" charset="0"/>
              </a:rPr>
              <a:t>39</a:t>
            </a:r>
          </a:p>
        </p:txBody>
      </p:sp>
      <p:sp>
        <p:nvSpPr>
          <p:cNvPr id="23554" name="Rectangle 2"/>
          <p:cNvSpPr>
            <a:spLocks noChangeArrowheads="1"/>
          </p:cNvSpPr>
          <p:nvPr>
            <p:ph type="title"/>
          </p:nvPr>
        </p:nvSpPr>
        <p:spPr>
          <a:ln/>
        </p:spPr>
        <p:txBody>
          <a:bodyPr rIns="132080"/>
          <a:lstStyle/>
          <a:p>
            <a:r>
              <a:rPr lang="en-US" sz="3600"/>
              <a:t>USING PROMPTS</a:t>
            </a:r>
          </a:p>
        </p:txBody>
      </p:sp>
      <p:sp>
        <p:nvSpPr>
          <p:cNvPr id="23555" name="Rectangle 3"/>
          <p:cNvSpPr>
            <a:spLocks noChangeArrowheads="1"/>
          </p:cNvSpPr>
          <p:nvPr>
            <p:ph type="body" idx="1"/>
          </p:nvPr>
        </p:nvSpPr>
        <p:spPr>
          <a:ln/>
        </p:spPr>
        <p:txBody>
          <a:bodyPr rIns="132080"/>
          <a:lstStyle/>
          <a:p>
            <a:pPr marL="782638" lvl="1">
              <a:buFont typeface="Arial" charset="0"/>
              <a:buChar char="•"/>
            </a:pPr>
            <a:r>
              <a:rPr lang="en-US"/>
              <a:t>Facilitate attention to </a:t>
            </a:r>
            <a:r>
              <a:rPr lang="en-US" u="sng"/>
              <a:t>cues</a:t>
            </a:r>
            <a:r>
              <a:rPr lang="en-US"/>
              <a:t> when providing prompts</a:t>
            </a:r>
          </a:p>
          <a:p>
            <a:pPr marL="782638" lvl="1">
              <a:buFont typeface="Arial" charset="0"/>
              <a:buChar char="•"/>
            </a:pPr>
            <a:r>
              <a:rPr lang="en-US"/>
              <a:t>When adult is not a relevant part of cues, prompt from</a:t>
            </a:r>
            <a:r>
              <a:rPr lang="en-US" u="sng"/>
              <a:t> behind</a:t>
            </a:r>
            <a:r>
              <a:rPr lang="en-US"/>
              <a:t> the child</a:t>
            </a:r>
          </a:p>
          <a:p>
            <a:pPr marL="782638" lvl="1">
              <a:buFont typeface="Arial" charset="0"/>
              <a:buChar char="•"/>
            </a:pPr>
            <a:r>
              <a:rPr lang="en-US"/>
              <a:t>Provide time delay, to give child time to initiate</a:t>
            </a:r>
          </a:p>
          <a:p>
            <a:pPr marL="782638" lvl="1">
              <a:buFont typeface="Arial" charset="0"/>
              <a:buChar char="•"/>
            </a:pPr>
            <a:r>
              <a:rPr lang="en-US"/>
              <a:t>Fade prompts as rapidly as possible</a:t>
            </a:r>
          </a:p>
          <a:p>
            <a:pPr marL="782638" lvl="1">
              <a:buFont typeface="Arial" charset="0"/>
              <a:buChar char="•"/>
            </a:pPr>
            <a:r>
              <a:rPr lang="en-US"/>
              <a:t>Avoid highly consistent, predictable prompts</a:t>
            </a:r>
          </a:p>
        </p:txBody>
      </p:sp>
      <p:sp>
        <p:nvSpPr>
          <p:cNvPr id="23556" name="Line 4"/>
          <p:cNvSpPr>
            <a:spLocks noChangeShapeType="1"/>
          </p:cNvSpPr>
          <p:nvPr/>
        </p:nvSpPr>
        <p:spPr bwMode="auto">
          <a:xfrm>
            <a:off x="1143000" y="1371600"/>
            <a:ext cx="64008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p:cNvSpPr>
          <p:nvPr/>
        </p:nvSpPr>
        <p:spPr bwMode="auto">
          <a:xfrm>
            <a:off x="6553200" y="6245225"/>
            <a:ext cx="2146300" cy="304800"/>
          </a:xfrm>
          <a:prstGeom prst="rect">
            <a:avLst/>
          </a:prstGeom>
          <a:noFill/>
          <a:ln w="12700" cap="flat">
            <a:noFill/>
            <a:miter lim="800000"/>
            <a:headEnd type="none" w="med" len="med"/>
            <a:tailEnd type="none" w="med" len="med"/>
          </a:ln>
        </p:spPr>
        <p:txBody>
          <a:bodyPr lIns="0" tIns="0" rIns="40639" bIns="0"/>
          <a:lstStyle/>
          <a:p>
            <a:pPr marL="39688" algn="r"/>
            <a:r>
              <a:rPr lang="en-US" sz="1400">
                <a:solidFill>
                  <a:schemeClr val="tx1"/>
                </a:solidFill>
                <a:cs typeface="Arial" charset="0"/>
              </a:rPr>
              <a:t>40</a:t>
            </a:r>
          </a:p>
        </p:txBody>
      </p:sp>
      <p:sp>
        <p:nvSpPr>
          <p:cNvPr id="24578" name="Rectangle 2"/>
          <p:cNvSpPr>
            <a:spLocks noChangeArrowheads="1"/>
          </p:cNvSpPr>
          <p:nvPr>
            <p:ph type="title"/>
          </p:nvPr>
        </p:nvSpPr>
        <p:spPr>
          <a:ln/>
        </p:spPr>
        <p:txBody>
          <a:bodyPr rIns="132080"/>
          <a:lstStyle/>
          <a:p>
            <a:r>
              <a:rPr lang="en-US" sz="2800"/>
              <a:t>Correct Errors Effectively and Avoiding Development of Error Patterns</a:t>
            </a:r>
          </a:p>
        </p:txBody>
      </p:sp>
      <p:sp>
        <p:nvSpPr>
          <p:cNvPr id="24579" name="Rectangle 3"/>
          <p:cNvSpPr>
            <a:spLocks noChangeArrowheads="1"/>
          </p:cNvSpPr>
          <p:nvPr>
            <p:ph type="body" idx="1"/>
          </p:nvPr>
        </p:nvSpPr>
        <p:spPr>
          <a:ln/>
        </p:spPr>
        <p:txBody>
          <a:bodyPr rIns="132080"/>
          <a:lstStyle/>
          <a:p>
            <a:pPr marL="649288" indent="-609600">
              <a:lnSpc>
                <a:spcPct val="90000"/>
              </a:lnSpc>
              <a:buFont typeface="Arial" charset="0"/>
              <a:buNone/>
            </a:pPr>
            <a:endParaRPr lang="en-US" sz="1800" u="sng">
              <a:latin typeface="Arial Italic" charset="0"/>
              <a:sym typeface="Arial Italic" charset="0"/>
            </a:endParaRPr>
          </a:p>
          <a:p>
            <a:pPr marL="649288" indent="-609600">
              <a:lnSpc>
                <a:spcPct val="90000"/>
              </a:lnSpc>
            </a:pPr>
            <a:r>
              <a:rPr lang="en-US" sz="2800"/>
              <a:t>If children with autism practice errors they will learn error pattern as part of routine</a:t>
            </a:r>
          </a:p>
          <a:p>
            <a:pPr marL="649288" indent="-609600">
              <a:lnSpc>
                <a:spcPct val="90000"/>
              </a:lnSpc>
            </a:pPr>
            <a:r>
              <a:rPr lang="en-US" sz="2800"/>
              <a:t>Use a four-step correction procedure</a:t>
            </a:r>
          </a:p>
          <a:p>
            <a:pPr marL="1030288" lvl="1" indent="-533400">
              <a:lnSpc>
                <a:spcPct val="90000"/>
              </a:lnSpc>
              <a:buFont typeface="Arial" charset="0"/>
              <a:buChar char="•"/>
            </a:pPr>
            <a:r>
              <a:rPr lang="en-US" sz="2400"/>
              <a:t> Stop the child as soon as he starts to make error</a:t>
            </a:r>
          </a:p>
          <a:p>
            <a:pPr marL="1030288" lvl="1" indent="-533400">
              <a:lnSpc>
                <a:spcPct val="90000"/>
              </a:lnSpc>
              <a:buFont typeface="Arial" charset="0"/>
              <a:buChar char="•"/>
            </a:pPr>
            <a:r>
              <a:rPr lang="en-US" sz="2400"/>
              <a:t> Put cues back in place for segment of routine.</a:t>
            </a:r>
          </a:p>
          <a:p>
            <a:pPr marL="1030288" lvl="1" indent="-533400">
              <a:lnSpc>
                <a:spcPct val="90000"/>
              </a:lnSpc>
              <a:buFont typeface="Arial" charset="0"/>
              <a:buChar char="•"/>
            </a:pPr>
            <a:r>
              <a:rPr lang="en-US" sz="2400"/>
              <a:t> Have child try again with sufficient prompts and give mild reinforcement</a:t>
            </a:r>
          </a:p>
          <a:p>
            <a:pPr marL="1030288" lvl="1" indent="-533400">
              <a:lnSpc>
                <a:spcPct val="90000"/>
              </a:lnSpc>
              <a:buFont typeface="Arial" charset="0"/>
              <a:buChar char="•"/>
            </a:pPr>
            <a:r>
              <a:rPr lang="en-US" sz="2400"/>
              <a:t> If possible, have child try segment or whole routine again soon with less directive prompts and reinforce improvement</a:t>
            </a:r>
          </a:p>
        </p:txBody>
      </p:sp>
      <p:sp>
        <p:nvSpPr>
          <p:cNvPr id="24580" name="Line 4"/>
          <p:cNvSpPr>
            <a:spLocks noChangeShapeType="1"/>
          </p:cNvSpPr>
          <p:nvPr/>
        </p:nvSpPr>
        <p:spPr bwMode="auto">
          <a:xfrm>
            <a:off x="609600" y="1676400"/>
            <a:ext cx="8001000" cy="1588"/>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ph type="body" idx="1"/>
          </p:nvPr>
        </p:nvSpPr>
        <p:spPr>
          <a:xfrm>
            <a:off x="457200" y="2006600"/>
            <a:ext cx="8636000" cy="4851400"/>
          </a:xfrm>
          <a:ln/>
        </p:spPr>
        <p:txBody>
          <a:bodyPr rIns="132080"/>
          <a:lstStyle/>
          <a:p>
            <a:pPr>
              <a:spcBef>
                <a:spcPct val="0"/>
              </a:spcBef>
            </a:pPr>
            <a:r>
              <a:rPr lang="en-US" sz="2100"/>
              <a:t>8:00 Introductions</a:t>
            </a:r>
          </a:p>
          <a:p>
            <a:pPr>
              <a:spcBef>
                <a:spcPts val="700"/>
              </a:spcBef>
            </a:pPr>
            <a:r>
              <a:rPr lang="en-US" sz="2100"/>
              <a:t>8:30 STAR Overview/Explore Materials</a:t>
            </a:r>
          </a:p>
          <a:p>
            <a:pPr>
              <a:spcBef>
                <a:spcPts val="700"/>
              </a:spcBef>
            </a:pPr>
            <a:r>
              <a:rPr lang="en-US" sz="2100"/>
              <a:t>9:45 Break</a:t>
            </a:r>
          </a:p>
          <a:p>
            <a:pPr>
              <a:spcBef>
                <a:spcPts val="700"/>
              </a:spcBef>
            </a:pPr>
            <a:r>
              <a:rPr lang="en-US" sz="2100"/>
              <a:t>10:00 Student Learning Profiles (SLP)</a:t>
            </a:r>
          </a:p>
          <a:p>
            <a:pPr>
              <a:spcBef>
                <a:spcPts val="700"/>
              </a:spcBef>
            </a:pPr>
            <a:r>
              <a:rPr lang="en-US" sz="2100"/>
              <a:t>10:45 Functional Routine (FR) Review</a:t>
            </a:r>
          </a:p>
          <a:p>
            <a:pPr>
              <a:spcBef>
                <a:spcPts val="700"/>
              </a:spcBef>
            </a:pPr>
            <a:r>
              <a:rPr lang="en-US" sz="2100"/>
              <a:t>11:30 Lunch</a:t>
            </a:r>
          </a:p>
          <a:p>
            <a:pPr>
              <a:spcBef>
                <a:spcPts val="700"/>
              </a:spcBef>
            </a:pPr>
            <a:r>
              <a:rPr lang="en-US" sz="2100"/>
              <a:t>12:15 Discrete Trial Review</a:t>
            </a:r>
          </a:p>
          <a:p>
            <a:pPr>
              <a:spcBef>
                <a:spcPts val="700"/>
              </a:spcBef>
            </a:pPr>
            <a:r>
              <a:rPr lang="en-US" sz="2100"/>
              <a:t>1:45 Break</a:t>
            </a:r>
          </a:p>
          <a:p>
            <a:pPr>
              <a:spcBef>
                <a:spcPts val="700"/>
              </a:spcBef>
            </a:pPr>
            <a:r>
              <a:rPr lang="en-US" sz="2100"/>
              <a:t>2:00 Pivotal Response Training (PRT) Review</a:t>
            </a:r>
          </a:p>
          <a:p>
            <a:pPr>
              <a:spcBef>
                <a:spcPts val="700"/>
              </a:spcBef>
            </a:pPr>
            <a:r>
              <a:rPr lang="en-US" sz="2100"/>
              <a:t>3:15 Organize Materials</a:t>
            </a:r>
          </a:p>
          <a:p>
            <a:pPr>
              <a:spcBef>
                <a:spcPts val="700"/>
              </a:spcBef>
            </a:pPr>
            <a:r>
              <a:rPr lang="en-US" sz="2100"/>
              <a:t>3:45 Wrap Up </a:t>
            </a:r>
            <a:endParaRPr lang="en-US" sz="2800"/>
          </a:p>
          <a:p>
            <a:pPr>
              <a:spcBef>
                <a:spcPts val="700"/>
              </a:spcBef>
            </a:pPr>
            <a:r>
              <a:rPr lang="en-US" sz="2100"/>
              <a:t>4:00 Finished </a:t>
            </a:r>
            <a:r>
              <a:rPr lang="en-US" sz="2100">
                <a:latin typeface="Wingdings" charset="2"/>
                <a:ea typeface="Wingdings" charset="2"/>
                <a:cs typeface="Wingdings" charset="2"/>
                <a:sym typeface="Wingdings" charset="2"/>
              </a:rPr>
              <a:t></a:t>
            </a:r>
            <a:endParaRPr lang="en-US" sz="2100">
              <a:latin typeface="Wingdings" charset="2"/>
              <a:sym typeface="Wingdings" charset="2"/>
            </a:endParaRPr>
          </a:p>
        </p:txBody>
      </p:sp>
      <p:pic>
        <p:nvPicPr>
          <p:cNvPr id="7170" name="Picture 2"/>
          <p:cNvPicPr>
            <a:picLocks noChangeArrowheads="1"/>
          </p:cNvPicPr>
          <p:nvPr/>
        </p:nvPicPr>
        <p:blipFill>
          <a:blip r:embed="rId2" cstate="print"/>
          <a:srcRect/>
          <a:stretch>
            <a:fillRect/>
          </a:stretch>
        </p:blipFill>
        <p:spPr bwMode="auto">
          <a:xfrm>
            <a:off x="6743700" y="-152400"/>
            <a:ext cx="1762125" cy="1908175"/>
          </a:xfrm>
          <a:prstGeom prst="rect">
            <a:avLst/>
          </a:prstGeom>
          <a:noFill/>
          <a:ln w="9525" cap="flat">
            <a:noFill/>
            <a:miter lim="800000"/>
            <a:headEnd/>
            <a:tailEnd/>
          </a:ln>
        </p:spPr>
      </p:pic>
      <p:pic>
        <p:nvPicPr>
          <p:cNvPr id="7171" name="Picture 3"/>
          <p:cNvPicPr>
            <a:picLocks noChangeArrowheads="1"/>
          </p:cNvPicPr>
          <p:nvPr/>
        </p:nvPicPr>
        <p:blipFill>
          <a:blip r:embed="rId3" cstate="print"/>
          <a:srcRect/>
          <a:stretch>
            <a:fillRect/>
          </a:stretch>
        </p:blipFill>
        <p:spPr bwMode="auto">
          <a:xfrm>
            <a:off x="6451600" y="2870200"/>
            <a:ext cx="2590800" cy="1938338"/>
          </a:xfrm>
          <a:prstGeom prst="rect">
            <a:avLst/>
          </a:prstGeom>
          <a:noFill/>
          <a:ln w="9525" cap="flat">
            <a:noFill/>
            <a:miter lim="800000"/>
            <a:headEnd/>
            <a:tailEnd/>
          </a:ln>
        </p:spPr>
      </p:pic>
      <p:sp>
        <p:nvSpPr>
          <p:cNvPr id="7172" name="Rectangle 4"/>
          <p:cNvSpPr>
            <a:spLocks/>
          </p:cNvSpPr>
          <p:nvPr/>
        </p:nvSpPr>
        <p:spPr bwMode="auto">
          <a:xfrm>
            <a:off x="471488" y="279400"/>
            <a:ext cx="6502400" cy="1473200"/>
          </a:xfrm>
          <a:prstGeom prst="rect">
            <a:avLst/>
          </a:prstGeom>
          <a:noFill/>
          <a:ln w="12700" cap="flat">
            <a:noFill/>
            <a:miter lim="800000"/>
            <a:headEnd type="none" w="med" len="med"/>
            <a:tailEnd type="none" w="med" len="med"/>
          </a:ln>
        </p:spPr>
        <p:txBody>
          <a:bodyPr lIns="0" tIns="0" rIns="40639" bIns="0"/>
          <a:lstStyle/>
          <a:p>
            <a:pPr marL="39688" algn="ctr"/>
            <a:r>
              <a:rPr lang="en-US" sz="4800">
                <a:solidFill>
                  <a:srgbClr val="003DCC"/>
                </a:solidFill>
                <a:cs typeface="Arial" charset="0"/>
              </a:rPr>
              <a:t>S.T.A.R. Curriculum Refresher</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0"/>
          </p:nvPr>
        </p:nvSpPr>
        <p:spPr/>
        <p:txBody>
          <a:bodyPr/>
          <a:lstStyle/>
          <a:p>
            <a:fld id="{54412536-7308-49A3-BF29-2CED31BBEA99}" type="slidenum">
              <a:rPr lang="en-US"/>
              <a:pPr/>
              <a:t>20</a:t>
            </a:fld>
            <a:endParaRPr lang="en-US"/>
          </a:p>
        </p:txBody>
      </p:sp>
      <p:sp>
        <p:nvSpPr>
          <p:cNvPr id="25601" name="Rectangle 1"/>
          <p:cNvSpPr>
            <a:spLocks noChangeArrowheads="1"/>
          </p:cNvSpPr>
          <p:nvPr>
            <p:ph type="title"/>
          </p:nvPr>
        </p:nvSpPr>
        <p:spPr>
          <a:xfrm>
            <a:off x="381000" y="152400"/>
            <a:ext cx="8229600" cy="1447800"/>
          </a:xfrm>
          <a:ln/>
        </p:spPr>
        <p:txBody>
          <a:bodyPr rIns="132080"/>
          <a:lstStyle/>
          <a:p>
            <a:r>
              <a:rPr lang="en-US">
                <a:ea typeface="Lucida Grande" charset="0"/>
                <a:cs typeface="Lucida Grande" charset="0"/>
              </a:rPr>
              <a:t>Correct Response</a:t>
            </a:r>
            <a:endParaRPr lang="en-US"/>
          </a:p>
        </p:txBody>
      </p:sp>
      <p:sp>
        <p:nvSpPr>
          <p:cNvPr id="25602" name="Rectangle 2"/>
          <p:cNvSpPr>
            <a:spLocks/>
          </p:cNvSpPr>
          <p:nvPr/>
        </p:nvSpPr>
        <p:spPr bwMode="auto">
          <a:xfrm>
            <a:off x="7513638" y="6392863"/>
            <a:ext cx="211137" cy="292100"/>
          </a:xfrm>
          <a:prstGeom prst="rect">
            <a:avLst/>
          </a:prstGeom>
          <a:noFill/>
          <a:ln w="12700" cap="flat">
            <a:noFill/>
            <a:miter lim="800000"/>
            <a:headEnd type="none" w="med" len="med"/>
            <a:tailEnd type="none" w="med" len="med"/>
          </a:ln>
        </p:spPr>
        <p:txBody>
          <a:bodyPr wrap="none" lIns="0" tIns="0" rIns="0" bIns="0" anchor="ctr">
            <a:spAutoFit/>
          </a:bodyPr>
          <a:lstStyle/>
          <a:p>
            <a:pPr algn="ctr"/>
            <a:r>
              <a:rPr lang="en-US" sz="1200">
                <a:solidFill>
                  <a:srgbClr val="898989"/>
                </a:solidFill>
                <a:latin typeface="Lucida Grande" charset="0"/>
                <a:ea typeface="Lucida Grande" charset="0"/>
                <a:cs typeface="Lucida Grande" charset="0"/>
                <a:sym typeface="Lucida Grande" charset="0"/>
              </a:rPr>
              <a:t>4</a:t>
            </a:r>
          </a:p>
        </p:txBody>
      </p:sp>
      <p:grpSp>
        <p:nvGrpSpPr>
          <p:cNvPr id="25609" name="Group 9"/>
          <p:cNvGrpSpPr>
            <a:grpSpLocks/>
          </p:cNvGrpSpPr>
          <p:nvPr/>
        </p:nvGrpSpPr>
        <p:grpSpPr bwMode="auto">
          <a:xfrm>
            <a:off x="2057400" y="457200"/>
            <a:ext cx="5181600" cy="914400"/>
            <a:chOff x="0" y="0"/>
            <a:chExt cx="3264" cy="576"/>
          </a:xfrm>
        </p:grpSpPr>
        <p:sp>
          <p:nvSpPr>
            <p:cNvPr id="25603" name="AutoShape 3"/>
            <p:cNvSpPr>
              <a:spLocks/>
            </p:cNvSpPr>
            <p:nvPr/>
          </p:nvSpPr>
          <p:spPr bwMode="auto">
            <a:xfrm>
              <a:off x="0" y="0"/>
              <a:ext cx="3264" cy="576"/>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8EB4E3"/>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25604" name="AutoShape 4"/>
            <p:cNvSpPr>
              <a:spLocks/>
            </p:cNvSpPr>
            <p:nvPr/>
          </p:nvSpPr>
          <p:spPr bwMode="auto">
            <a:xfrm>
              <a:off x="0" y="0"/>
              <a:ext cx="3264" cy="72"/>
            </a:xfrm>
            <a:custGeom>
              <a:avLst/>
              <a:gdLst>
                <a:gd name="T0" fmla="*/ 10800 w 21600"/>
                <a:gd name="T1" fmla="*/ 10800 h 21600"/>
              </a:gdLst>
              <a:ahLst/>
              <a:cxnLst>
                <a:cxn ang="0">
                  <a:pos x="T0" y="T1"/>
                </a:cxn>
              </a:cxnLst>
              <a:rect l="0" t="0" r="r" b="b"/>
              <a:pathLst>
                <a:path w="21600" h="21600">
                  <a:moveTo>
                    <a:pt x="0" y="0"/>
                  </a:moveTo>
                  <a:lnTo>
                    <a:pt x="476" y="21600"/>
                  </a:lnTo>
                  <a:lnTo>
                    <a:pt x="21124" y="21600"/>
                  </a:lnTo>
                  <a:lnTo>
                    <a:pt x="21600" y="0"/>
                  </a:lnTo>
                  <a:close/>
                  <a:moveTo>
                    <a:pt x="0" y="0"/>
                  </a:moveTo>
                </a:path>
              </a:pathLst>
            </a:custGeom>
            <a:solidFill>
              <a:srgbClr val="A4C3E8"/>
            </a:solidFill>
            <a:ln w="25400" cap="flat">
              <a:noFill/>
              <a:miter lim="800000"/>
              <a:headEnd type="none" w="med" len="med"/>
              <a:tailEnd type="none" w="med" len="med"/>
            </a:ln>
          </p:spPr>
          <p:txBody>
            <a:bodyPr lIns="0" tIns="0" rIns="0" bIns="0"/>
            <a:lstStyle/>
            <a:p>
              <a:endParaRPr lang="en-US"/>
            </a:p>
          </p:txBody>
        </p:sp>
        <p:sp>
          <p:nvSpPr>
            <p:cNvPr id="25605" name="AutoShape 5"/>
            <p:cNvSpPr>
              <a:spLocks/>
            </p:cNvSpPr>
            <p:nvPr/>
          </p:nvSpPr>
          <p:spPr bwMode="auto">
            <a:xfrm>
              <a:off x="0" y="0"/>
              <a:ext cx="72" cy="576"/>
            </a:xfrm>
            <a:custGeom>
              <a:avLst/>
              <a:gdLst>
                <a:gd name="T0" fmla="*/ 10800 w 21600"/>
                <a:gd name="T1" fmla="*/ 10800 h 21600"/>
              </a:gdLst>
              <a:ahLst/>
              <a:cxnLst>
                <a:cxn ang="0">
                  <a:pos x="T0" y="T1"/>
                </a:cxn>
              </a:cxnLst>
              <a:rect l="0" t="0" r="r" b="b"/>
              <a:pathLst>
                <a:path w="21600" h="21600">
                  <a:moveTo>
                    <a:pt x="0" y="0"/>
                  </a:moveTo>
                  <a:lnTo>
                    <a:pt x="21600" y="2700"/>
                  </a:lnTo>
                  <a:lnTo>
                    <a:pt x="21600" y="18900"/>
                  </a:lnTo>
                  <a:lnTo>
                    <a:pt x="0" y="21600"/>
                  </a:lnTo>
                  <a:close/>
                  <a:moveTo>
                    <a:pt x="0" y="0"/>
                  </a:moveTo>
                </a:path>
              </a:pathLst>
            </a:custGeom>
            <a:solidFill>
              <a:srgbClr val="BBD2EE"/>
            </a:solidFill>
            <a:ln w="25400" cap="flat">
              <a:noFill/>
              <a:miter lim="800000"/>
              <a:headEnd type="none" w="med" len="med"/>
              <a:tailEnd type="none" w="med" len="med"/>
            </a:ln>
          </p:spPr>
          <p:txBody>
            <a:bodyPr lIns="0" tIns="0" rIns="0" bIns="0"/>
            <a:lstStyle/>
            <a:p>
              <a:endParaRPr lang="en-US"/>
            </a:p>
          </p:txBody>
        </p:sp>
        <p:sp>
          <p:nvSpPr>
            <p:cNvPr id="25606" name="AutoShape 6"/>
            <p:cNvSpPr>
              <a:spLocks/>
            </p:cNvSpPr>
            <p:nvPr/>
          </p:nvSpPr>
          <p:spPr bwMode="auto">
            <a:xfrm>
              <a:off x="3192" y="0"/>
              <a:ext cx="72" cy="576"/>
            </a:xfrm>
            <a:custGeom>
              <a:avLst/>
              <a:gdLst>
                <a:gd name="T0" fmla="*/ 10800 w 21600"/>
                <a:gd name="T1" fmla="*/ 10800 h 21600"/>
              </a:gdLst>
              <a:ahLst/>
              <a:cxnLst>
                <a:cxn ang="0">
                  <a:pos x="T0" y="T1"/>
                </a:cxn>
              </a:cxnLst>
              <a:rect l="0" t="0" r="r" b="b"/>
              <a:pathLst>
                <a:path w="21600" h="21600">
                  <a:moveTo>
                    <a:pt x="21600" y="0"/>
                  </a:moveTo>
                  <a:lnTo>
                    <a:pt x="0" y="2700"/>
                  </a:lnTo>
                  <a:lnTo>
                    <a:pt x="0" y="18900"/>
                  </a:lnTo>
                  <a:lnTo>
                    <a:pt x="21600" y="21600"/>
                  </a:lnTo>
                  <a:close/>
                  <a:moveTo>
                    <a:pt x="21600" y="0"/>
                  </a:moveTo>
                </a:path>
              </a:pathLst>
            </a:custGeom>
            <a:solidFill>
              <a:srgbClr val="556C88"/>
            </a:solidFill>
            <a:ln w="25400" cap="flat">
              <a:noFill/>
              <a:miter lim="800000"/>
              <a:headEnd type="none" w="med" len="med"/>
              <a:tailEnd type="none" w="med" len="med"/>
            </a:ln>
          </p:spPr>
          <p:txBody>
            <a:bodyPr lIns="0" tIns="0" rIns="0" bIns="0"/>
            <a:lstStyle/>
            <a:p>
              <a:endParaRPr lang="en-US"/>
            </a:p>
          </p:txBody>
        </p:sp>
        <p:sp>
          <p:nvSpPr>
            <p:cNvPr id="25607" name="AutoShape 7"/>
            <p:cNvSpPr>
              <a:spLocks/>
            </p:cNvSpPr>
            <p:nvPr/>
          </p:nvSpPr>
          <p:spPr bwMode="auto">
            <a:xfrm>
              <a:off x="0" y="504"/>
              <a:ext cx="3264" cy="72"/>
            </a:xfrm>
            <a:custGeom>
              <a:avLst/>
              <a:gdLst>
                <a:gd name="T0" fmla="*/ 10800 w 21600"/>
                <a:gd name="T1" fmla="*/ 10800 h 21600"/>
              </a:gdLst>
              <a:ahLst/>
              <a:cxnLst>
                <a:cxn ang="0">
                  <a:pos x="T0" y="T1"/>
                </a:cxn>
              </a:cxnLst>
              <a:rect l="0" t="0" r="r" b="b"/>
              <a:pathLst>
                <a:path w="21600" h="21600">
                  <a:moveTo>
                    <a:pt x="21600" y="21600"/>
                  </a:moveTo>
                  <a:lnTo>
                    <a:pt x="21124" y="0"/>
                  </a:lnTo>
                  <a:lnTo>
                    <a:pt x="476" y="0"/>
                  </a:lnTo>
                  <a:lnTo>
                    <a:pt x="0" y="21600"/>
                  </a:lnTo>
                  <a:close/>
                  <a:moveTo>
                    <a:pt x="21600" y="21600"/>
                  </a:moveTo>
                </a:path>
              </a:pathLst>
            </a:custGeom>
            <a:solidFill>
              <a:srgbClr val="7190B5"/>
            </a:solidFill>
            <a:ln w="25400" cap="flat">
              <a:noFill/>
              <a:miter lim="800000"/>
              <a:headEnd type="none" w="med" len="med"/>
              <a:tailEnd type="none" w="med" len="med"/>
            </a:ln>
          </p:spPr>
          <p:txBody>
            <a:bodyPr lIns="0" tIns="0" rIns="0" bIns="0"/>
            <a:lstStyle/>
            <a:p>
              <a:endParaRPr lang="en-US"/>
            </a:p>
          </p:txBody>
        </p:sp>
        <p:sp>
          <p:nvSpPr>
            <p:cNvPr id="25608" name="AutoShape 8"/>
            <p:cNvSpPr>
              <a:spLocks/>
            </p:cNvSpPr>
            <p:nvPr/>
          </p:nvSpPr>
          <p:spPr bwMode="auto">
            <a:xfrm>
              <a:off x="0" y="0"/>
              <a:ext cx="3264" cy="576"/>
            </a:xfrm>
            <a:custGeom>
              <a:avLst/>
              <a:gdLst>
                <a:gd name="T0" fmla="*/ 10800 w 21600"/>
                <a:gd name="T1" fmla="*/ 10800 h 21600"/>
              </a:gdLst>
              <a:ahLst/>
              <a:cxnLst>
                <a:cxn ang="0">
                  <a:pos x="T0" y="T1"/>
                </a:cxn>
              </a:cxnLst>
              <a:rect l="0" t="0" r="r" b="b"/>
              <a:pathLst>
                <a:path w="21600" h="21600">
                  <a:moveTo>
                    <a:pt x="476" y="2700"/>
                  </a:moveTo>
                  <a:lnTo>
                    <a:pt x="476" y="18900"/>
                  </a:lnTo>
                  <a:lnTo>
                    <a:pt x="21124" y="18900"/>
                  </a:lnTo>
                  <a:lnTo>
                    <a:pt x="21124" y="2700"/>
                  </a:lnTo>
                  <a:close/>
                  <a:moveTo>
                    <a:pt x="0" y="0"/>
                  </a:moveTo>
                  <a:lnTo>
                    <a:pt x="476" y="2700"/>
                  </a:lnTo>
                  <a:moveTo>
                    <a:pt x="0" y="21600"/>
                  </a:moveTo>
                  <a:lnTo>
                    <a:pt x="476" y="18900"/>
                  </a:lnTo>
                  <a:moveTo>
                    <a:pt x="21600" y="21600"/>
                  </a:moveTo>
                  <a:lnTo>
                    <a:pt x="21124" y="18900"/>
                  </a:lnTo>
                  <a:moveTo>
                    <a:pt x="21600" y="0"/>
                  </a:moveTo>
                  <a:lnTo>
                    <a:pt x="21124" y="2700"/>
                  </a:lnTo>
                </a:path>
              </a:pathLst>
            </a:custGeom>
            <a:noFill/>
            <a:ln w="25400" cap="flat">
              <a:solidFill>
                <a:srgbClr val="385D8A"/>
              </a:solidFill>
              <a:prstDash val="solid"/>
              <a:miter lim="800000"/>
              <a:headEnd type="none" w="med" len="med"/>
              <a:tailEnd type="none" w="med" len="med"/>
            </a:ln>
          </p:spPr>
          <p:txBody>
            <a:bodyPr lIns="0" tIns="0" rIns="0" bIns="0"/>
            <a:lstStyle/>
            <a:p>
              <a:endParaRPr lang="en-US"/>
            </a:p>
          </p:txBody>
        </p:sp>
      </p:grpSp>
      <p:sp>
        <p:nvSpPr>
          <p:cNvPr id="25610" name="Rectangle 10"/>
          <p:cNvSpPr>
            <a:spLocks/>
          </p:cNvSpPr>
          <p:nvPr/>
        </p:nvSpPr>
        <p:spPr bwMode="auto">
          <a:xfrm>
            <a:off x="444500" y="152400"/>
            <a:ext cx="8229600" cy="1447800"/>
          </a:xfrm>
          <a:prstGeom prst="rect">
            <a:avLst/>
          </a:prstGeom>
          <a:noFill/>
          <a:ln w="12700" cap="flat">
            <a:noFill/>
            <a:miter lim="800000"/>
            <a:headEnd type="none" w="med" len="med"/>
            <a:tailEnd type="none" w="med" len="med"/>
          </a:ln>
        </p:spPr>
        <p:txBody>
          <a:bodyPr lIns="0" tIns="0" rIns="40639" bIns="0" anchor="ctr"/>
          <a:lstStyle/>
          <a:p>
            <a:pPr marL="39688" algn="ctr"/>
            <a:r>
              <a:rPr lang="en-US" sz="3600">
                <a:solidFill>
                  <a:schemeClr val="tx1"/>
                </a:solidFill>
                <a:latin typeface="Lucida Grande" charset="0"/>
                <a:ea typeface="Lucida Grande" charset="0"/>
                <a:cs typeface="Lucida Grande" charset="0"/>
                <a:sym typeface="Lucida Grande" charset="0"/>
              </a:rPr>
              <a:t>Discrete Trial</a:t>
            </a:r>
          </a:p>
        </p:txBody>
      </p:sp>
      <p:pic>
        <p:nvPicPr>
          <p:cNvPr id="25611" name="Picture 11"/>
          <p:cNvPicPr>
            <a:picLocks noChangeArrowheads="1"/>
          </p:cNvPicPr>
          <p:nvPr/>
        </p:nvPicPr>
        <p:blipFill>
          <a:blip r:embed="rId2" cstate="print"/>
          <a:srcRect t="2493"/>
          <a:stretch>
            <a:fillRect/>
          </a:stretch>
        </p:blipFill>
        <p:spPr bwMode="auto">
          <a:xfrm>
            <a:off x="1309688" y="1752600"/>
            <a:ext cx="6767512" cy="4343400"/>
          </a:xfrm>
          <a:prstGeom prst="rect">
            <a:avLst/>
          </a:prstGeom>
          <a:noFill/>
          <a:ln w="38100" cap="flat">
            <a:solidFill>
              <a:schemeClr val="tx1"/>
            </a:solidFill>
            <a:prstDash val="solid"/>
            <a:miter lim="800000"/>
            <a:headEnd/>
            <a:tailEnd/>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ph type="title"/>
          </p:nvPr>
        </p:nvSpPr>
        <p:spPr>
          <a:xfrm>
            <a:off x="457200" y="15875"/>
            <a:ext cx="8229600" cy="1660525"/>
          </a:xfrm>
          <a:ln/>
        </p:spPr>
        <p:txBody>
          <a:bodyPr rIns="132080"/>
          <a:lstStyle/>
          <a:p>
            <a:r>
              <a:rPr lang="en-US"/>
              <a:t>ABA Instructional Sequence</a:t>
            </a:r>
          </a:p>
        </p:txBody>
      </p:sp>
      <p:sp>
        <p:nvSpPr>
          <p:cNvPr id="26626" name="Rectangle 2"/>
          <p:cNvSpPr>
            <a:spLocks noChangeArrowheads="1"/>
          </p:cNvSpPr>
          <p:nvPr>
            <p:ph type="body" idx="1"/>
          </p:nvPr>
        </p:nvSpPr>
        <p:spPr>
          <a:xfrm>
            <a:off x="381000" y="1676400"/>
            <a:ext cx="3889375" cy="5181600"/>
          </a:xfrm>
          <a:ln/>
        </p:spPr>
        <p:txBody>
          <a:bodyPr rIns="132080"/>
          <a:lstStyle/>
          <a:p>
            <a:pPr marL="649288" indent="-609600">
              <a:lnSpc>
                <a:spcPct val="80000"/>
              </a:lnSpc>
              <a:buSzPct val="99000"/>
              <a:buFont typeface="Arial" charset="0"/>
              <a:buAutoNum type="arabicPeriod"/>
            </a:pPr>
            <a:r>
              <a:rPr lang="en-US" sz="2800"/>
              <a:t>Instructional Cue</a:t>
            </a:r>
          </a:p>
          <a:p>
            <a:pPr marL="649288" indent="-609600">
              <a:lnSpc>
                <a:spcPct val="80000"/>
              </a:lnSpc>
              <a:buFont typeface="Arial" charset="0"/>
              <a:buNone/>
            </a:pPr>
            <a:endParaRPr lang="en-US" sz="2800"/>
          </a:p>
          <a:p>
            <a:pPr marL="649288" indent="-609600">
              <a:lnSpc>
                <a:spcPct val="80000"/>
              </a:lnSpc>
              <a:buSzPct val="99000"/>
              <a:buFont typeface="Arial" charset="0"/>
              <a:buAutoNum type="arabicPeriod" startAt="2"/>
            </a:pPr>
            <a:r>
              <a:rPr lang="en-US" sz="2800"/>
              <a:t>Student Response</a:t>
            </a:r>
          </a:p>
          <a:p>
            <a:pPr marL="649288" indent="-609600">
              <a:lnSpc>
                <a:spcPct val="80000"/>
              </a:lnSpc>
              <a:buSzPct val="99000"/>
              <a:buFont typeface="Arial" charset="0"/>
              <a:buAutoNum type="arabicPeriod" startAt="2"/>
            </a:pPr>
            <a:endParaRPr lang="en-US" sz="2800"/>
          </a:p>
          <a:p>
            <a:pPr marL="649288" indent="-609600">
              <a:lnSpc>
                <a:spcPct val="80000"/>
              </a:lnSpc>
              <a:buSzPct val="99000"/>
              <a:buFont typeface="Arial" charset="0"/>
              <a:buAutoNum type="arabicPeriod" startAt="3"/>
            </a:pPr>
            <a:r>
              <a:rPr lang="en-US" sz="2800"/>
              <a:t>Consequence (generally a reinforcer)</a:t>
            </a:r>
          </a:p>
          <a:p>
            <a:pPr marL="649288" indent="-609600">
              <a:lnSpc>
                <a:spcPct val="80000"/>
              </a:lnSpc>
              <a:buSzPct val="99000"/>
              <a:buFont typeface="Arial" charset="0"/>
              <a:buAutoNum type="arabicPeriod" startAt="3"/>
            </a:pPr>
            <a:endParaRPr lang="en-US" sz="2800"/>
          </a:p>
          <a:p>
            <a:pPr marL="649288" indent="-609600">
              <a:lnSpc>
                <a:spcPct val="80000"/>
              </a:lnSpc>
              <a:buSzPct val="99000"/>
              <a:buFont typeface="Arial" charset="0"/>
              <a:buAutoNum type="arabicPeriod" startAt="4"/>
            </a:pPr>
            <a:r>
              <a:rPr lang="en-US" sz="2800"/>
              <a:t>Pause (inter-trial interval)</a:t>
            </a:r>
          </a:p>
        </p:txBody>
      </p:sp>
      <p:sp>
        <p:nvSpPr>
          <p:cNvPr id="26627" name="Rectangle 3"/>
          <p:cNvSpPr>
            <a:spLocks/>
          </p:cNvSpPr>
          <p:nvPr/>
        </p:nvSpPr>
        <p:spPr bwMode="auto">
          <a:xfrm>
            <a:off x="4645025" y="1600200"/>
            <a:ext cx="3898900" cy="3162300"/>
          </a:xfrm>
          <a:prstGeom prst="rect">
            <a:avLst/>
          </a:prstGeom>
          <a:noFill/>
          <a:ln w="12700" cap="flat">
            <a:noFill/>
            <a:miter lim="800000"/>
            <a:headEnd type="none" w="med" len="med"/>
            <a:tailEnd type="none" w="med" len="med"/>
          </a:ln>
        </p:spPr>
        <p:txBody>
          <a:bodyPr lIns="0" tIns="0" rIns="40639" bIns="0"/>
          <a:lstStyle/>
          <a:p>
            <a:pPr marL="382588" indent="-342900">
              <a:lnSpc>
                <a:spcPct val="90000"/>
              </a:lnSpc>
              <a:spcBef>
                <a:spcPts val="675"/>
              </a:spcBef>
              <a:buClr>
                <a:srgbClr val="FF0000"/>
              </a:buClr>
              <a:buSzPct val="100000"/>
              <a:buFont typeface="Arial" charset="0"/>
              <a:buChar char="•"/>
            </a:pPr>
            <a:r>
              <a:rPr lang="en-US" sz="2800">
                <a:solidFill>
                  <a:schemeClr val="tx1"/>
                </a:solidFill>
                <a:latin typeface="Lucida Grande" charset="0"/>
                <a:ea typeface="Lucida Grande" charset="0"/>
                <a:cs typeface="Lucida Grande" charset="0"/>
                <a:sym typeface="Lucida Grande" charset="0"/>
              </a:rPr>
              <a:t>This teaching sequence is used with a curriculum that has scope and sequence with developmental levels of functional skills.</a:t>
            </a:r>
          </a:p>
        </p:txBody>
      </p:sp>
      <p:pic>
        <p:nvPicPr>
          <p:cNvPr id="26628" name="Picture 4"/>
          <p:cNvPicPr>
            <a:picLocks noChangeArrowheads="1"/>
          </p:cNvPicPr>
          <p:nvPr/>
        </p:nvPicPr>
        <p:blipFill>
          <a:blip r:embed="rId3" cstate="print"/>
          <a:srcRect/>
          <a:stretch>
            <a:fillRect/>
          </a:stretch>
        </p:blipFill>
        <p:spPr bwMode="auto">
          <a:xfrm>
            <a:off x="5181600" y="4800600"/>
            <a:ext cx="2363788" cy="1558925"/>
          </a:xfrm>
          <a:prstGeom prst="rect">
            <a:avLst/>
          </a:prstGeom>
          <a:noFill/>
          <a:ln w="9525" cap="flat">
            <a:noFill/>
            <a:miter lim="800000"/>
            <a:headEnd/>
            <a:tailEnd/>
          </a:ln>
        </p:spPr>
      </p:pic>
      <p:sp>
        <p:nvSpPr>
          <p:cNvPr id="26629" name="AutoShape 5"/>
          <p:cNvSpPr>
            <a:spLocks/>
          </p:cNvSpPr>
          <p:nvPr/>
        </p:nvSpPr>
        <p:spPr bwMode="auto">
          <a:xfrm>
            <a:off x="228600" y="1219200"/>
            <a:ext cx="8534400" cy="5181600"/>
          </a:xfrm>
          <a:prstGeom prst="roundRect">
            <a:avLst>
              <a:gd name="adj" fmla="val 16667"/>
            </a:avLst>
          </a:prstGeom>
          <a:noFill/>
          <a:ln w="25400" cap="flat">
            <a:solidFill>
              <a:srgbClr val="1F497D"/>
            </a:solidFill>
            <a:prstDash val="solid"/>
            <a:round/>
            <a:headEnd type="none" w="med" len="med"/>
            <a:tailEnd type="none" w="med" len="med"/>
          </a:ln>
          <a:effectLst>
            <a:outerShdw dist="38099" dir="2700000" algn="ctr" rotWithShape="0">
              <a:schemeClr val="bg2">
                <a:alpha val="39999"/>
              </a:schemeClr>
            </a:outerShdw>
          </a:effectLst>
        </p:spPr>
        <p:txBody>
          <a:bodyPr lIns="0" tIns="0" rIns="0" bIns="0"/>
          <a:lstStyle/>
          <a:p>
            <a:endParaRPr lang="en-US"/>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9703" name="Group 7"/>
          <p:cNvGrpSpPr>
            <a:grpSpLocks/>
          </p:cNvGrpSpPr>
          <p:nvPr/>
        </p:nvGrpSpPr>
        <p:grpSpPr bwMode="auto">
          <a:xfrm>
            <a:off x="1981200" y="304800"/>
            <a:ext cx="5257800" cy="1066800"/>
            <a:chOff x="0" y="0"/>
            <a:chExt cx="3312" cy="672"/>
          </a:xfrm>
        </p:grpSpPr>
        <p:sp>
          <p:nvSpPr>
            <p:cNvPr id="29697" name="AutoShape 1"/>
            <p:cNvSpPr>
              <a:spLocks/>
            </p:cNvSpPr>
            <p:nvPr/>
          </p:nvSpPr>
          <p:spPr bwMode="auto">
            <a:xfrm>
              <a:off x="0" y="0"/>
              <a:ext cx="3312" cy="672"/>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8EB4E3"/>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29698" name="AutoShape 2"/>
            <p:cNvSpPr>
              <a:spLocks/>
            </p:cNvSpPr>
            <p:nvPr/>
          </p:nvSpPr>
          <p:spPr bwMode="auto">
            <a:xfrm>
              <a:off x="0" y="0"/>
              <a:ext cx="3312" cy="84"/>
            </a:xfrm>
            <a:custGeom>
              <a:avLst/>
              <a:gdLst>
                <a:gd name="T0" fmla="*/ 10800 w 21600"/>
                <a:gd name="T1" fmla="*/ 10800 h 21600"/>
              </a:gdLst>
              <a:ahLst/>
              <a:cxnLst>
                <a:cxn ang="0">
                  <a:pos x="T0" y="T1"/>
                </a:cxn>
              </a:cxnLst>
              <a:rect l="0" t="0" r="r" b="b"/>
              <a:pathLst>
                <a:path w="21600" h="21600">
                  <a:moveTo>
                    <a:pt x="0" y="0"/>
                  </a:moveTo>
                  <a:lnTo>
                    <a:pt x="548" y="21600"/>
                  </a:lnTo>
                  <a:lnTo>
                    <a:pt x="21052" y="21600"/>
                  </a:lnTo>
                  <a:lnTo>
                    <a:pt x="21600" y="0"/>
                  </a:lnTo>
                  <a:close/>
                  <a:moveTo>
                    <a:pt x="0" y="0"/>
                  </a:moveTo>
                </a:path>
              </a:pathLst>
            </a:custGeom>
            <a:solidFill>
              <a:srgbClr val="A4C3E8"/>
            </a:solidFill>
            <a:ln w="25400" cap="flat">
              <a:noFill/>
              <a:miter lim="800000"/>
              <a:headEnd type="none" w="med" len="med"/>
              <a:tailEnd type="none" w="med" len="med"/>
            </a:ln>
          </p:spPr>
          <p:txBody>
            <a:bodyPr lIns="0" tIns="0" rIns="0" bIns="0"/>
            <a:lstStyle/>
            <a:p>
              <a:endParaRPr lang="en-US"/>
            </a:p>
          </p:txBody>
        </p:sp>
        <p:sp>
          <p:nvSpPr>
            <p:cNvPr id="29699" name="AutoShape 3"/>
            <p:cNvSpPr>
              <a:spLocks/>
            </p:cNvSpPr>
            <p:nvPr/>
          </p:nvSpPr>
          <p:spPr bwMode="auto">
            <a:xfrm>
              <a:off x="0" y="0"/>
              <a:ext cx="84" cy="672"/>
            </a:xfrm>
            <a:custGeom>
              <a:avLst/>
              <a:gdLst>
                <a:gd name="T0" fmla="*/ 10800 w 21600"/>
                <a:gd name="T1" fmla="*/ 10800 h 21600"/>
              </a:gdLst>
              <a:ahLst/>
              <a:cxnLst>
                <a:cxn ang="0">
                  <a:pos x="T0" y="T1"/>
                </a:cxn>
              </a:cxnLst>
              <a:rect l="0" t="0" r="r" b="b"/>
              <a:pathLst>
                <a:path w="21600" h="21600">
                  <a:moveTo>
                    <a:pt x="0" y="0"/>
                  </a:moveTo>
                  <a:lnTo>
                    <a:pt x="21600" y="2700"/>
                  </a:lnTo>
                  <a:lnTo>
                    <a:pt x="21600" y="18900"/>
                  </a:lnTo>
                  <a:lnTo>
                    <a:pt x="0" y="21600"/>
                  </a:lnTo>
                  <a:close/>
                  <a:moveTo>
                    <a:pt x="0" y="0"/>
                  </a:moveTo>
                </a:path>
              </a:pathLst>
            </a:custGeom>
            <a:solidFill>
              <a:srgbClr val="BBD2EE"/>
            </a:solidFill>
            <a:ln w="25400" cap="flat">
              <a:noFill/>
              <a:miter lim="800000"/>
              <a:headEnd type="none" w="med" len="med"/>
              <a:tailEnd type="none" w="med" len="med"/>
            </a:ln>
          </p:spPr>
          <p:txBody>
            <a:bodyPr lIns="0" tIns="0" rIns="0" bIns="0"/>
            <a:lstStyle/>
            <a:p>
              <a:endParaRPr lang="en-US"/>
            </a:p>
          </p:txBody>
        </p:sp>
        <p:sp>
          <p:nvSpPr>
            <p:cNvPr id="29700" name="AutoShape 4"/>
            <p:cNvSpPr>
              <a:spLocks/>
            </p:cNvSpPr>
            <p:nvPr/>
          </p:nvSpPr>
          <p:spPr bwMode="auto">
            <a:xfrm>
              <a:off x="3228" y="0"/>
              <a:ext cx="84" cy="672"/>
            </a:xfrm>
            <a:custGeom>
              <a:avLst/>
              <a:gdLst>
                <a:gd name="T0" fmla="*/ 10800 w 21600"/>
                <a:gd name="T1" fmla="*/ 10800 h 21600"/>
              </a:gdLst>
              <a:ahLst/>
              <a:cxnLst>
                <a:cxn ang="0">
                  <a:pos x="T0" y="T1"/>
                </a:cxn>
              </a:cxnLst>
              <a:rect l="0" t="0" r="r" b="b"/>
              <a:pathLst>
                <a:path w="21600" h="21600">
                  <a:moveTo>
                    <a:pt x="21600" y="0"/>
                  </a:moveTo>
                  <a:lnTo>
                    <a:pt x="0" y="2700"/>
                  </a:lnTo>
                  <a:lnTo>
                    <a:pt x="0" y="18900"/>
                  </a:lnTo>
                  <a:lnTo>
                    <a:pt x="21600" y="21600"/>
                  </a:lnTo>
                  <a:close/>
                  <a:moveTo>
                    <a:pt x="21600" y="0"/>
                  </a:moveTo>
                </a:path>
              </a:pathLst>
            </a:custGeom>
            <a:solidFill>
              <a:srgbClr val="556C88"/>
            </a:solidFill>
            <a:ln w="25400" cap="flat">
              <a:noFill/>
              <a:miter lim="800000"/>
              <a:headEnd type="none" w="med" len="med"/>
              <a:tailEnd type="none" w="med" len="med"/>
            </a:ln>
          </p:spPr>
          <p:txBody>
            <a:bodyPr lIns="0" tIns="0" rIns="0" bIns="0"/>
            <a:lstStyle/>
            <a:p>
              <a:endParaRPr lang="en-US"/>
            </a:p>
          </p:txBody>
        </p:sp>
        <p:sp>
          <p:nvSpPr>
            <p:cNvPr id="29701" name="AutoShape 5"/>
            <p:cNvSpPr>
              <a:spLocks/>
            </p:cNvSpPr>
            <p:nvPr/>
          </p:nvSpPr>
          <p:spPr bwMode="auto">
            <a:xfrm>
              <a:off x="0" y="588"/>
              <a:ext cx="3312" cy="84"/>
            </a:xfrm>
            <a:custGeom>
              <a:avLst/>
              <a:gdLst>
                <a:gd name="T0" fmla="*/ 10800 w 21600"/>
                <a:gd name="T1" fmla="*/ 10800 h 21600"/>
              </a:gdLst>
              <a:ahLst/>
              <a:cxnLst>
                <a:cxn ang="0">
                  <a:pos x="T0" y="T1"/>
                </a:cxn>
              </a:cxnLst>
              <a:rect l="0" t="0" r="r" b="b"/>
              <a:pathLst>
                <a:path w="21600" h="21600">
                  <a:moveTo>
                    <a:pt x="21600" y="21600"/>
                  </a:moveTo>
                  <a:lnTo>
                    <a:pt x="21052" y="0"/>
                  </a:lnTo>
                  <a:lnTo>
                    <a:pt x="548" y="0"/>
                  </a:lnTo>
                  <a:lnTo>
                    <a:pt x="0" y="21600"/>
                  </a:lnTo>
                  <a:close/>
                  <a:moveTo>
                    <a:pt x="21600" y="21600"/>
                  </a:moveTo>
                </a:path>
              </a:pathLst>
            </a:custGeom>
            <a:solidFill>
              <a:srgbClr val="7190B5"/>
            </a:solidFill>
            <a:ln w="25400" cap="flat">
              <a:noFill/>
              <a:miter lim="800000"/>
              <a:headEnd type="none" w="med" len="med"/>
              <a:tailEnd type="none" w="med" len="med"/>
            </a:ln>
          </p:spPr>
          <p:txBody>
            <a:bodyPr lIns="0" tIns="0" rIns="0" bIns="0"/>
            <a:lstStyle/>
            <a:p>
              <a:endParaRPr lang="en-US"/>
            </a:p>
          </p:txBody>
        </p:sp>
        <p:sp>
          <p:nvSpPr>
            <p:cNvPr id="29702" name="AutoShape 6"/>
            <p:cNvSpPr>
              <a:spLocks/>
            </p:cNvSpPr>
            <p:nvPr/>
          </p:nvSpPr>
          <p:spPr bwMode="auto">
            <a:xfrm>
              <a:off x="0" y="0"/>
              <a:ext cx="3312" cy="672"/>
            </a:xfrm>
            <a:custGeom>
              <a:avLst/>
              <a:gdLst>
                <a:gd name="T0" fmla="*/ 10800 w 21600"/>
                <a:gd name="T1" fmla="*/ 10800 h 21600"/>
              </a:gdLst>
              <a:ahLst/>
              <a:cxnLst>
                <a:cxn ang="0">
                  <a:pos x="T0" y="T1"/>
                </a:cxn>
              </a:cxnLst>
              <a:rect l="0" t="0" r="r" b="b"/>
              <a:pathLst>
                <a:path w="21600" h="21600">
                  <a:moveTo>
                    <a:pt x="548" y="2700"/>
                  </a:moveTo>
                  <a:lnTo>
                    <a:pt x="548" y="18900"/>
                  </a:lnTo>
                  <a:lnTo>
                    <a:pt x="21052" y="18900"/>
                  </a:lnTo>
                  <a:lnTo>
                    <a:pt x="21052" y="2700"/>
                  </a:lnTo>
                  <a:close/>
                  <a:moveTo>
                    <a:pt x="0" y="0"/>
                  </a:moveTo>
                  <a:lnTo>
                    <a:pt x="548" y="2700"/>
                  </a:lnTo>
                  <a:moveTo>
                    <a:pt x="0" y="21600"/>
                  </a:moveTo>
                  <a:lnTo>
                    <a:pt x="548" y="18900"/>
                  </a:lnTo>
                  <a:moveTo>
                    <a:pt x="21600" y="21600"/>
                  </a:moveTo>
                  <a:lnTo>
                    <a:pt x="21052" y="18900"/>
                  </a:lnTo>
                  <a:moveTo>
                    <a:pt x="21600" y="0"/>
                  </a:moveTo>
                  <a:lnTo>
                    <a:pt x="21052" y="2700"/>
                  </a:lnTo>
                </a:path>
              </a:pathLst>
            </a:custGeom>
            <a:noFill/>
            <a:ln w="25400" cap="flat">
              <a:solidFill>
                <a:srgbClr val="385D8A"/>
              </a:solidFill>
              <a:prstDash val="solid"/>
              <a:miter lim="800000"/>
              <a:headEnd type="none" w="med" len="med"/>
              <a:tailEnd type="none" w="med" len="med"/>
            </a:ln>
          </p:spPr>
          <p:txBody>
            <a:bodyPr lIns="0" tIns="0" rIns="0" bIns="0"/>
            <a:lstStyle/>
            <a:p>
              <a:endParaRPr lang="en-US"/>
            </a:p>
          </p:txBody>
        </p:sp>
      </p:grpSp>
      <p:sp>
        <p:nvSpPr>
          <p:cNvPr id="29704" name="Rectangle 8"/>
          <p:cNvSpPr>
            <a:spLocks noChangeArrowheads="1"/>
          </p:cNvSpPr>
          <p:nvPr>
            <p:ph type="title"/>
          </p:nvPr>
        </p:nvSpPr>
        <p:spPr>
          <a:xfrm>
            <a:off x="457200" y="88900"/>
            <a:ext cx="8229600" cy="1447800"/>
          </a:xfrm>
          <a:ln/>
        </p:spPr>
        <p:txBody>
          <a:bodyPr rIns="132080"/>
          <a:lstStyle/>
          <a:p>
            <a:r>
              <a:rPr lang="en-US" sz="3800"/>
              <a:t>Typical DT Trial</a:t>
            </a:r>
            <a:br>
              <a:rPr lang="en-US" sz="3800"/>
            </a:br>
            <a:r>
              <a:rPr lang="en-US" sz="2100"/>
              <a:t>Mass Trial (MT)</a:t>
            </a:r>
          </a:p>
        </p:txBody>
      </p:sp>
      <p:sp>
        <p:nvSpPr>
          <p:cNvPr id="29705" name="Rectangle 9"/>
          <p:cNvSpPr>
            <a:spLocks noChangeArrowheads="1"/>
          </p:cNvSpPr>
          <p:nvPr>
            <p:ph type="body" idx="1"/>
          </p:nvPr>
        </p:nvSpPr>
        <p:spPr>
          <a:xfrm>
            <a:off x="457200" y="1397000"/>
            <a:ext cx="8229600" cy="5257800"/>
          </a:xfrm>
          <a:ln/>
        </p:spPr>
        <p:txBody>
          <a:bodyPr rIns="132080"/>
          <a:lstStyle/>
          <a:p>
            <a:pPr marL="649288" indent="-609600">
              <a:buSzPct val="99000"/>
              <a:buFont typeface="Arial" charset="0"/>
              <a:buAutoNum type="arabicPeriod"/>
            </a:pPr>
            <a:r>
              <a:rPr lang="en-US"/>
              <a:t>Cue - “Do X”</a:t>
            </a:r>
          </a:p>
          <a:p>
            <a:pPr marL="649288" indent="-609600">
              <a:buSzPct val="99000"/>
              <a:buFont typeface="Arial" charset="0"/>
              <a:buAutoNum type="arabicPeriod"/>
            </a:pPr>
            <a:r>
              <a:rPr lang="en-US"/>
              <a:t>Response – Student does correct response</a:t>
            </a:r>
          </a:p>
          <a:p>
            <a:pPr marL="649288" indent="-609600">
              <a:buSzPct val="99000"/>
              <a:buFont typeface="Arial" charset="0"/>
              <a:buAutoNum type="arabicPeriod"/>
            </a:pPr>
            <a:r>
              <a:rPr lang="en-US"/>
              <a:t>Prompt – None needed</a:t>
            </a:r>
          </a:p>
          <a:p>
            <a:pPr marL="649288" indent="-609600">
              <a:buSzPct val="99000"/>
              <a:buFont typeface="Arial" charset="0"/>
              <a:buAutoNum type="arabicPeriod"/>
            </a:pPr>
            <a:r>
              <a:rPr lang="en-US"/>
              <a:t>Consequence – Reinforcer (primary + verbal praise)</a:t>
            </a:r>
          </a:p>
        </p:txBody>
      </p:sp>
      <p:sp>
        <p:nvSpPr>
          <p:cNvPr id="29706" name="AutoShape 10"/>
          <p:cNvSpPr>
            <a:spLocks/>
          </p:cNvSpPr>
          <p:nvPr/>
        </p:nvSpPr>
        <p:spPr bwMode="auto">
          <a:xfrm>
            <a:off x="381000" y="1371600"/>
            <a:ext cx="8382000" cy="3352800"/>
          </a:xfrm>
          <a:prstGeom prst="roundRect">
            <a:avLst>
              <a:gd name="adj" fmla="val 16667"/>
            </a:avLst>
          </a:prstGeom>
          <a:noFill/>
          <a:ln w="25400" cap="flat">
            <a:solidFill>
              <a:srgbClr val="385D8A"/>
            </a:solidFill>
            <a:prstDash val="solid"/>
            <a:round/>
            <a:headEnd type="none" w="med" len="med"/>
            <a:tailEnd type="none" w="med" len="med"/>
          </a:ln>
          <a:effectLst>
            <a:outerShdw dist="38099" dir="2700000" algn="ctr" rotWithShape="0">
              <a:schemeClr val="bg2">
                <a:alpha val="39999"/>
              </a:schemeClr>
            </a:outerShdw>
          </a:effectLst>
        </p:spPr>
        <p:txBody>
          <a:bodyPr lIns="0" tIns="0" rIns="0" bIns="0"/>
          <a:lstStyle/>
          <a:p>
            <a:endParaRPr lang="en-US"/>
          </a:p>
        </p:txBody>
      </p:sp>
      <p:sp>
        <p:nvSpPr>
          <p:cNvPr id="29707" name="AutoShape 11"/>
          <p:cNvSpPr>
            <a:spLocks/>
          </p:cNvSpPr>
          <p:nvPr/>
        </p:nvSpPr>
        <p:spPr bwMode="auto">
          <a:xfrm>
            <a:off x="457200" y="4876800"/>
            <a:ext cx="2362200" cy="1676400"/>
          </a:xfrm>
          <a:prstGeom prst="roundRect">
            <a:avLst>
              <a:gd name="adj" fmla="val 16667"/>
            </a:avLst>
          </a:prstGeom>
          <a:noFill/>
          <a:ln w="25400" cap="flat">
            <a:solidFill>
              <a:srgbClr val="385D8A"/>
            </a:solidFill>
            <a:prstDash val="solid"/>
            <a:round/>
            <a:headEnd type="none" w="med" len="med"/>
            <a:tailEnd type="none" w="med" len="med"/>
          </a:ln>
        </p:spPr>
        <p:txBody>
          <a:bodyPr lIns="0" tIns="0" rIns="0" bIns="0"/>
          <a:lstStyle/>
          <a:p>
            <a:endParaRPr lang="en-US"/>
          </a:p>
        </p:txBody>
      </p:sp>
      <p:sp>
        <p:nvSpPr>
          <p:cNvPr id="29708" name="Rectangle 12"/>
          <p:cNvSpPr>
            <a:spLocks/>
          </p:cNvSpPr>
          <p:nvPr/>
        </p:nvSpPr>
        <p:spPr bwMode="auto">
          <a:xfrm>
            <a:off x="685800" y="4953000"/>
            <a:ext cx="1841500" cy="523875"/>
          </a:xfrm>
          <a:prstGeom prst="rect">
            <a:avLst/>
          </a:prstGeom>
          <a:noFill/>
          <a:ln w="12700" cap="flat">
            <a:noFill/>
            <a:miter lim="800000"/>
            <a:headEnd type="none" w="med" len="med"/>
            <a:tailEnd type="none" w="med" len="med"/>
          </a:ln>
        </p:spPr>
        <p:txBody>
          <a:bodyPr lIns="0" tIns="0" rIns="40639" bIns="0"/>
          <a:lstStyle/>
          <a:p>
            <a:pPr marL="39688" algn="ctr"/>
            <a:r>
              <a:rPr lang="en-US" sz="2800">
                <a:solidFill>
                  <a:schemeClr val="tx1"/>
                </a:solidFill>
                <a:latin typeface="Lucida Grande" charset="0"/>
                <a:ea typeface="Lucida Grande" charset="0"/>
                <a:cs typeface="Lucida Grande" charset="0"/>
                <a:sym typeface="Lucida Grande" charset="0"/>
              </a:rPr>
              <a:t>“Do this”</a:t>
            </a:r>
          </a:p>
        </p:txBody>
      </p:sp>
      <p:pic>
        <p:nvPicPr>
          <p:cNvPr id="29709" name="Picture 13"/>
          <p:cNvPicPr>
            <a:picLocks noChangeArrowheads="1"/>
          </p:cNvPicPr>
          <p:nvPr/>
        </p:nvPicPr>
        <p:blipFill>
          <a:blip r:embed="rId3" cstate="print"/>
          <a:srcRect/>
          <a:stretch>
            <a:fillRect/>
          </a:stretch>
        </p:blipFill>
        <p:spPr bwMode="auto">
          <a:xfrm>
            <a:off x="990600" y="5486400"/>
            <a:ext cx="1371600" cy="998538"/>
          </a:xfrm>
          <a:prstGeom prst="rect">
            <a:avLst/>
          </a:prstGeom>
          <a:noFill/>
          <a:ln w="9525" cap="flat">
            <a:noFill/>
            <a:miter lim="800000"/>
            <a:headEnd/>
            <a:tailEnd/>
          </a:ln>
        </p:spPr>
      </p:pic>
      <p:sp>
        <p:nvSpPr>
          <p:cNvPr id="29710" name="AutoShape 14"/>
          <p:cNvSpPr>
            <a:spLocks/>
          </p:cNvSpPr>
          <p:nvPr/>
        </p:nvSpPr>
        <p:spPr bwMode="auto">
          <a:xfrm>
            <a:off x="3581400" y="4953000"/>
            <a:ext cx="2438400" cy="1676400"/>
          </a:xfrm>
          <a:prstGeom prst="roundRect">
            <a:avLst>
              <a:gd name="adj" fmla="val 16667"/>
            </a:avLst>
          </a:prstGeom>
          <a:noFill/>
          <a:ln w="25400" cap="flat">
            <a:solidFill>
              <a:srgbClr val="385D8A"/>
            </a:solidFill>
            <a:prstDash val="solid"/>
            <a:round/>
            <a:headEnd type="none" w="med" len="med"/>
            <a:tailEnd type="none" w="med" len="med"/>
          </a:ln>
        </p:spPr>
        <p:txBody>
          <a:bodyPr lIns="0" tIns="0" rIns="0" bIns="0"/>
          <a:lstStyle/>
          <a:p>
            <a:endParaRPr lang="en-US"/>
          </a:p>
        </p:txBody>
      </p:sp>
      <p:pic>
        <p:nvPicPr>
          <p:cNvPr id="29711" name="Picture 15"/>
          <p:cNvPicPr>
            <a:picLocks noChangeArrowheads="1"/>
          </p:cNvPicPr>
          <p:nvPr/>
        </p:nvPicPr>
        <p:blipFill>
          <a:blip r:embed="rId4" cstate="print"/>
          <a:srcRect/>
          <a:stretch>
            <a:fillRect/>
          </a:stretch>
        </p:blipFill>
        <p:spPr bwMode="auto">
          <a:xfrm>
            <a:off x="4038600" y="5029200"/>
            <a:ext cx="1600200" cy="1574800"/>
          </a:xfrm>
          <a:prstGeom prst="rect">
            <a:avLst/>
          </a:prstGeom>
          <a:noFill/>
          <a:ln w="9525" cap="flat">
            <a:noFill/>
            <a:miter lim="800000"/>
            <a:headEnd/>
            <a:tailEnd/>
          </a:ln>
        </p:spPr>
      </p:pic>
      <p:sp>
        <p:nvSpPr>
          <p:cNvPr id="29712" name="AutoShape 16"/>
          <p:cNvSpPr>
            <a:spLocks/>
          </p:cNvSpPr>
          <p:nvPr/>
        </p:nvSpPr>
        <p:spPr bwMode="auto">
          <a:xfrm>
            <a:off x="6324600" y="4953000"/>
            <a:ext cx="2590800" cy="1752600"/>
          </a:xfrm>
          <a:prstGeom prst="roundRect">
            <a:avLst>
              <a:gd name="adj" fmla="val 16667"/>
            </a:avLst>
          </a:prstGeom>
          <a:noFill/>
          <a:ln w="25400" cap="flat">
            <a:solidFill>
              <a:srgbClr val="385D8A"/>
            </a:solidFill>
            <a:prstDash val="solid"/>
            <a:round/>
            <a:headEnd type="none" w="med" len="med"/>
            <a:tailEnd type="none" w="med" len="med"/>
          </a:ln>
        </p:spPr>
        <p:txBody>
          <a:bodyPr lIns="0" tIns="0" rIns="0" bIns="0"/>
          <a:lstStyle/>
          <a:p>
            <a:endParaRPr lang="en-US"/>
          </a:p>
        </p:txBody>
      </p:sp>
      <p:pic>
        <p:nvPicPr>
          <p:cNvPr id="29713" name="Picture 17"/>
          <p:cNvPicPr>
            <a:picLocks noChangeArrowheads="1"/>
          </p:cNvPicPr>
          <p:nvPr/>
        </p:nvPicPr>
        <p:blipFill>
          <a:blip r:embed="rId5" cstate="print"/>
          <a:srcRect/>
          <a:stretch>
            <a:fillRect/>
          </a:stretch>
        </p:blipFill>
        <p:spPr bwMode="auto">
          <a:xfrm>
            <a:off x="6781800" y="5562600"/>
            <a:ext cx="1676400" cy="1066800"/>
          </a:xfrm>
          <a:prstGeom prst="rect">
            <a:avLst/>
          </a:prstGeom>
          <a:noFill/>
          <a:ln w="9525" cap="flat">
            <a:noFill/>
            <a:miter lim="800000"/>
            <a:headEnd/>
            <a:tailEnd/>
          </a:ln>
        </p:spPr>
      </p:pic>
      <p:sp>
        <p:nvSpPr>
          <p:cNvPr id="29714" name="Rectangle 18"/>
          <p:cNvSpPr>
            <a:spLocks/>
          </p:cNvSpPr>
          <p:nvPr/>
        </p:nvSpPr>
        <p:spPr bwMode="auto">
          <a:xfrm>
            <a:off x="6400800" y="4876800"/>
            <a:ext cx="2387600" cy="685800"/>
          </a:xfrm>
          <a:prstGeom prst="rect">
            <a:avLst/>
          </a:prstGeom>
          <a:noFill/>
          <a:ln w="12700" cap="flat">
            <a:noFill/>
            <a:miter lim="800000"/>
            <a:headEnd type="none" w="med" len="med"/>
            <a:tailEnd type="none" w="med" len="med"/>
          </a:ln>
        </p:spPr>
        <p:txBody>
          <a:bodyPr lIns="0" tIns="0" rIns="40639" bIns="0"/>
          <a:lstStyle/>
          <a:p>
            <a:pPr marL="39688"/>
            <a:r>
              <a:rPr lang="en-US" sz="2000">
                <a:solidFill>
                  <a:schemeClr val="tx1"/>
                </a:solidFill>
                <a:latin typeface="Lucida Grande" charset="0"/>
                <a:ea typeface="Lucida Grande" charset="0"/>
                <a:cs typeface="Lucida Grande" charset="0"/>
                <a:sym typeface="Lucida Grande" charset="0"/>
              </a:rPr>
              <a:t>“Clapping hands.  That’s right!”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9561344" presetClass="entr" presetSubtype="130916304" fill="hold" grpId="0" nodeType="clickEffect">
                                  <p:stCondLst>
                                    <p:cond delay="0"/>
                                  </p:stCondLst>
                                  <p:childTnLst>
                                    <p:set>
                                      <p:cBhvr>
                                        <p:cTn id="6" dur="1" fill="hold">
                                          <p:stCondLst>
                                            <p:cond delay="499"/>
                                          </p:stCondLst>
                                        </p:cTn>
                                        <p:tgtEl>
                                          <p:spTgt spid="297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9561344" presetClass="entr" presetSubtype="130916048" fill="hold" grpId="0" nodeType="clickEffect">
                                  <p:stCondLst>
                                    <p:cond delay="0"/>
                                  </p:stCondLst>
                                  <p:childTnLst>
                                    <p:set>
                                      <p:cBhvr>
                                        <p:cTn id="10" dur="1" fill="hold">
                                          <p:stCondLst>
                                            <p:cond delay="499"/>
                                          </p:stCondLst>
                                        </p:cTn>
                                        <p:tgtEl>
                                          <p:spTgt spid="2970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9561344" presetClass="entr" presetSubtype="130916048" fill="hold" grpId="0" nodeType="clickEffect">
                                  <p:stCondLst>
                                    <p:cond delay="0"/>
                                  </p:stCondLst>
                                  <p:childTnLst>
                                    <p:set>
                                      <p:cBhvr>
                                        <p:cTn id="14" dur="1" fill="hold">
                                          <p:stCondLst>
                                            <p:cond delay="499"/>
                                          </p:stCondLst>
                                        </p:cTn>
                                        <p:tgtEl>
                                          <p:spTgt spid="2970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9561344" presetClass="entr" presetSubtype="130916048" fill="hold" grpId="0" nodeType="clickEffect">
                                  <p:stCondLst>
                                    <p:cond delay="0"/>
                                  </p:stCondLst>
                                  <p:childTnLst>
                                    <p:set>
                                      <p:cBhvr>
                                        <p:cTn id="18" dur="1" fill="hold">
                                          <p:stCondLst>
                                            <p:cond delay="499"/>
                                          </p:stCondLst>
                                        </p:cTn>
                                        <p:tgtEl>
                                          <p:spTgt spid="2970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9561344" presetClass="entr" presetSubtype="130916048" fill="hold" grpId="0" nodeType="clickEffect">
                                  <p:stCondLst>
                                    <p:cond delay="0"/>
                                  </p:stCondLst>
                                  <p:childTnLst>
                                    <p:set>
                                      <p:cBhvr>
                                        <p:cTn id="22" dur="1" fill="hold">
                                          <p:stCondLst>
                                            <p:cond delay="499"/>
                                          </p:stCondLst>
                                        </p:cTn>
                                        <p:tgtEl>
                                          <p:spTgt spid="2970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utoUpdateAnimBg="0"/>
      <p:bldP spid="29705"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51" name="Group 7"/>
          <p:cNvGrpSpPr>
            <a:grpSpLocks/>
          </p:cNvGrpSpPr>
          <p:nvPr/>
        </p:nvGrpSpPr>
        <p:grpSpPr bwMode="auto">
          <a:xfrm>
            <a:off x="1676400" y="457200"/>
            <a:ext cx="5943600" cy="1066800"/>
            <a:chOff x="0" y="0"/>
            <a:chExt cx="3744" cy="672"/>
          </a:xfrm>
        </p:grpSpPr>
        <p:sp>
          <p:nvSpPr>
            <p:cNvPr id="31745" name="AutoShape 1"/>
            <p:cNvSpPr>
              <a:spLocks/>
            </p:cNvSpPr>
            <p:nvPr/>
          </p:nvSpPr>
          <p:spPr bwMode="auto">
            <a:xfrm>
              <a:off x="0" y="0"/>
              <a:ext cx="3744" cy="672"/>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8EB4E3"/>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31746" name="AutoShape 2"/>
            <p:cNvSpPr>
              <a:spLocks/>
            </p:cNvSpPr>
            <p:nvPr/>
          </p:nvSpPr>
          <p:spPr bwMode="auto">
            <a:xfrm>
              <a:off x="0" y="0"/>
              <a:ext cx="3744" cy="84"/>
            </a:xfrm>
            <a:custGeom>
              <a:avLst/>
              <a:gdLst>
                <a:gd name="T0" fmla="*/ 10800 w 21600"/>
                <a:gd name="T1" fmla="*/ 10800 h 21600"/>
              </a:gdLst>
              <a:ahLst/>
              <a:cxnLst>
                <a:cxn ang="0">
                  <a:pos x="T0" y="T1"/>
                </a:cxn>
              </a:cxnLst>
              <a:rect l="0" t="0" r="r" b="b"/>
              <a:pathLst>
                <a:path w="21600" h="21600">
                  <a:moveTo>
                    <a:pt x="0" y="0"/>
                  </a:moveTo>
                  <a:lnTo>
                    <a:pt x="485" y="21600"/>
                  </a:lnTo>
                  <a:lnTo>
                    <a:pt x="21115" y="21600"/>
                  </a:lnTo>
                  <a:lnTo>
                    <a:pt x="21600" y="0"/>
                  </a:lnTo>
                  <a:close/>
                  <a:moveTo>
                    <a:pt x="0" y="0"/>
                  </a:moveTo>
                </a:path>
              </a:pathLst>
            </a:custGeom>
            <a:solidFill>
              <a:srgbClr val="A4C3E8"/>
            </a:solidFill>
            <a:ln w="25400" cap="flat">
              <a:noFill/>
              <a:miter lim="800000"/>
              <a:headEnd type="none" w="med" len="med"/>
              <a:tailEnd type="none" w="med" len="med"/>
            </a:ln>
          </p:spPr>
          <p:txBody>
            <a:bodyPr lIns="0" tIns="0" rIns="0" bIns="0"/>
            <a:lstStyle/>
            <a:p>
              <a:endParaRPr lang="en-US"/>
            </a:p>
          </p:txBody>
        </p:sp>
        <p:sp>
          <p:nvSpPr>
            <p:cNvPr id="31747" name="AutoShape 3"/>
            <p:cNvSpPr>
              <a:spLocks/>
            </p:cNvSpPr>
            <p:nvPr/>
          </p:nvSpPr>
          <p:spPr bwMode="auto">
            <a:xfrm>
              <a:off x="0" y="0"/>
              <a:ext cx="83" cy="672"/>
            </a:xfrm>
            <a:custGeom>
              <a:avLst/>
              <a:gdLst>
                <a:gd name="T0" fmla="*/ 10800 w 21600"/>
                <a:gd name="T1" fmla="*/ 10800 h 21600"/>
              </a:gdLst>
              <a:ahLst/>
              <a:cxnLst>
                <a:cxn ang="0">
                  <a:pos x="T0" y="T1"/>
                </a:cxn>
              </a:cxnLst>
              <a:rect l="0" t="0" r="r" b="b"/>
              <a:pathLst>
                <a:path w="21600" h="21600">
                  <a:moveTo>
                    <a:pt x="0" y="0"/>
                  </a:moveTo>
                  <a:lnTo>
                    <a:pt x="21600" y="2700"/>
                  </a:lnTo>
                  <a:lnTo>
                    <a:pt x="21600" y="18900"/>
                  </a:lnTo>
                  <a:lnTo>
                    <a:pt x="0" y="21600"/>
                  </a:lnTo>
                  <a:close/>
                  <a:moveTo>
                    <a:pt x="0" y="0"/>
                  </a:moveTo>
                </a:path>
              </a:pathLst>
            </a:custGeom>
            <a:solidFill>
              <a:srgbClr val="BBD2EE"/>
            </a:solidFill>
            <a:ln w="25400" cap="flat">
              <a:noFill/>
              <a:miter lim="800000"/>
              <a:headEnd type="none" w="med" len="med"/>
              <a:tailEnd type="none" w="med" len="med"/>
            </a:ln>
          </p:spPr>
          <p:txBody>
            <a:bodyPr lIns="0" tIns="0" rIns="0" bIns="0"/>
            <a:lstStyle/>
            <a:p>
              <a:endParaRPr lang="en-US"/>
            </a:p>
          </p:txBody>
        </p:sp>
        <p:sp>
          <p:nvSpPr>
            <p:cNvPr id="31748" name="AutoShape 4"/>
            <p:cNvSpPr>
              <a:spLocks/>
            </p:cNvSpPr>
            <p:nvPr/>
          </p:nvSpPr>
          <p:spPr bwMode="auto">
            <a:xfrm>
              <a:off x="3660" y="0"/>
              <a:ext cx="84" cy="672"/>
            </a:xfrm>
            <a:custGeom>
              <a:avLst/>
              <a:gdLst>
                <a:gd name="T0" fmla="*/ 10800 w 21600"/>
                <a:gd name="T1" fmla="*/ 10800 h 21600"/>
              </a:gdLst>
              <a:ahLst/>
              <a:cxnLst>
                <a:cxn ang="0">
                  <a:pos x="T0" y="T1"/>
                </a:cxn>
              </a:cxnLst>
              <a:rect l="0" t="0" r="r" b="b"/>
              <a:pathLst>
                <a:path w="21600" h="21600">
                  <a:moveTo>
                    <a:pt x="21600" y="0"/>
                  </a:moveTo>
                  <a:lnTo>
                    <a:pt x="0" y="2700"/>
                  </a:lnTo>
                  <a:lnTo>
                    <a:pt x="0" y="18900"/>
                  </a:lnTo>
                  <a:lnTo>
                    <a:pt x="21600" y="21600"/>
                  </a:lnTo>
                  <a:close/>
                  <a:moveTo>
                    <a:pt x="21600" y="0"/>
                  </a:moveTo>
                </a:path>
              </a:pathLst>
            </a:custGeom>
            <a:solidFill>
              <a:srgbClr val="556C88"/>
            </a:solidFill>
            <a:ln w="25400" cap="flat">
              <a:noFill/>
              <a:miter lim="800000"/>
              <a:headEnd type="none" w="med" len="med"/>
              <a:tailEnd type="none" w="med" len="med"/>
            </a:ln>
          </p:spPr>
          <p:txBody>
            <a:bodyPr lIns="0" tIns="0" rIns="0" bIns="0"/>
            <a:lstStyle/>
            <a:p>
              <a:endParaRPr lang="en-US"/>
            </a:p>
          </p:txBody>
        </p:sp>
        <p:sp>
          <p:nvSpPr>
            <p:cNvPr id="31749" name="AutoShape 5"/>
            <p:cNvSpPr>
              <a:spLocks/>
            </p:cNvSpPr>
            <p:nvPr/>
          </p:nvSpPr>
          <p:spPr bwMode="auto">
            <a:xfrm>
              <a:off x="0" y="588"/>
              <a:ext cx="3744" cy="84"/>
            </a:xfrm>
            <a:custGeom>
              <a:avLst/>
              <a:gdLst>
                <a:gd name="T0" fmla="*/ 10800 w 21600"/>
                <a:gd name="T1" fmla="*/ 10800 h 21600"/>
              </a:gdLst>
              <a:ahLst/>
              <a:cxnLst>
                <a:cxn ang="0">
                  <a:pos x="T0" y="T1"/>
                </a:cxn>
              </a:cxnLst>
              <a:rect l="0" t="0" r="r" b="b"/>
              <a:pathLst>
                <a:path w="21600" h="21600">
                  <a:moveTo>
                    <a:pt x="21600" y="21600"/>
                  </a:moveTo>
                  <a:lnTo>
                    <a:pt x="21115" y="0"/>
                  </a:lnTo>
                  <a:lnTo>
                    <a:pt x="485" y="0"/>
                  </a:lnTo>
                  <a:lnTo>
                    <a:pt x="0" y="21600"/>
                  </a:lnTo>
                  <a:close/>
                  <a:moveTo>
                    <a:pt x="21600" y="21600"/>
                  </a:moveTo>
                </a:path>
              </a:pathLst>
            </a:custGeom>
            <a:solidFill>
              <a:srgbClr val="7190B5"/>
            </a:solidFill>
            <a:ln w="25400" cap="flat">
              <a:noFill/>
              <a:miter lim="800000"/>
              <a:headEnd type="none" w="med" len="med"/>
              <a:tailEnd type="none" w="med" len="med"/>
            </a:ln>
          </p:spPr>
          <p:txBody>
            <a:bodyPr lIns="0" tIns="0" rIns="0" bIns="0"/>
            <a:lstStyle/>
            <a:p>
              <a:endParaRPr lang="en-US"/>
            </a:p>
          </p:txBody>
        </p:sp>
        <p:sp>
          <p:nvSpPr>
            <p:cNvPr id="31750" name="AutoShape 6"/>
            <p:cNvSpPr>
              <a:spLocks/>
            </p:cNvSpPr>
            <p:nvPr/>
          </p:nvSpPr>
          <p:spPr bwMode="auto">
            <a:xfrm>
              <a:off x="0" y="0"/>
              <a:ext cx="3744" cy="672"/>
            </a:xfrm>
            <a:custGeom>
              <a:avLst/>
              <a:gdLst>
                <a:gd name="T0" fmla="*/ 10800 w 21600"/>
                <a:gd name="T1" fmla="*/ 10800 h 21600"/>
              </a:gdLst>
              <a:ahLst/>
              <a:cxnLst>
                <a:cxn ang="0">
                  <a:pos x="T0" y="T1"/>
                </a:cxn>
              </a:cxnLst>
              <a:rect l="0" t="0" r="r" b="b"/>
              <a:pathLst>
                <a:path w="21600" h="21600">
                  <a:moveTo>
                    <a:pt x="485" y="2700"/>
                  </a:moveTo>
                  <a:lnTo>
                    <a:pt x="485" y="18900"/>
                  </a:lnTo>
                  <a:lnTo>
                    <a:pt x="21115" y="18900"/>
                  </a:lnTo>
                  <a:lnTo>
                    <a:pt x="21115" y="2700"/>
                  </a:lnTo>
                  <a:close/>
                  <a:moveTo>
                    <a:pt x="0" y="0"/>
                  </a:moveTo>
                  <a:lnTo>
                    <a:pt x="485" y="2700"/>
                  </a:lnTo>
                  <a:moveTo>
                    <a:pt x="0" y="21600"/>
                  </a:moveTo>
                  <a:lnTo>
                    <a:pt x="485" y="18900"/>
                  </a:lnTo>
                  <a:moveTo>
                    <a:pt x="21600" y="21600"/>
                  </a:moveTo>
                  <a:lnTo>
                    <a:pt x="21115" y="18900"/>
                  </a:lnTo>
                  <a:moveTo>
                    <a:pt x="21600" y="0"/>
                  </a:moveTo>
                  <a:lnTo>
                    <a:pt x="21115" y="2700"/>
                  </a:lnTo>
                </a:path>
              </a:pathLst>
            </a:custGeom>
            <a:noFill/>
            <a:ln w="25400" cap="flat">
              <a:solidFill>
                <a:srgbClr val="385D8A"/>
              </a:solidFill>
              <a:prstDash val="solid"/>
              <a:miter lim="800000"/>
              <a:headEnd type="none" w="med" len="med"/>
              <a:tailEnd type="none" w="med" len="med"/>
            </a:ln>
          </p:spPr>
          <p:txBody>
            <a:bodyPr lIns="0" tIns="0" rIns="0" bIns="0"/>
            <a:lstStyle/>
            <a:p>
              <a:endParaRPr lang="en-US"/>
            </a:p>
          </p:txBody>
        </p:sp>
      </p:grpSp>
      <p:sp>
        <p:nvSpPr>
          <p:cNvPr id="31752" name="Rectangle 8"/>
          <p:cNvSpPr>
            <a:spLocks noChangeArrowheads="1"/>
          </p:cNvSpPr>
          <p:nvPr>
            <p:ph type="title"/>
          </p:nvPr>
        </p:nvSpPr>
        <p:spPr>
          <a:xfrm>
            <a:off x="381000" y="152400"/>
            <a:ext cx="8229600" cy="1447800"/>
          </a:xfrm>
          <a:ln/>
        </p:spPr>
        <p:txBody>
          <a:bodyPr rIns="132080"/>
          <a:lstStyle/>
          <a:p>
            <a:r>
              <a:rPr lang="en-US"/>
              <a:t>Correct Response</a:t>
            </a:r>
          </a:p>
        </p:txBody>
      </p:sp>
      <p:sp>
        <p:nvSpPr>
          <p:cNvPr id="31753" name="Rectangle 9"/>
          <p:cNvSpPr>
            <a:spLocks noChangeArrowheads="1"/>
          </p:cNvSpPr>
          <p:nvPr>
            <p:ph type="body" idx="1"/>
          </p:nvPr>
        </p:nvSpPr>
        <p:spPr>
          <a:ln/>
        </p:spPr>
        <p:txBody>
          <a:bodyPr rIns="132080"/>
          <a:lstStyle/>
          <a:p>
            <a:r>
              <a:rPr lang="en-US"/>
              <a:t>Correct response  =  Big reinforcer (either direct reinforcement or token system) plus social praise</a:t>
            </a:r>
          </a:p>
          <a:p>
            <a:pPr>
              <a:buFont typeface="Arial" charset="0"/>
              <a:buNone/>
            </a:pPr>
            <a:r>
              <a:rPr lang="en-US"/>
              <a:t>	</a:t>
            </a:r>
            <a:r>
              <a:rPr lang="en-US" u="sng"/>
              <a:t>Data</a:t>
            </a:r>
            <a:r>
              <a:rPr lang="en-US"/>
              <a:t>:</a:t>
            </a:r>
          </a:p>
          <a:p>
            <a:r>
              <a:rPr lang="en-US"/>
              <a:t>Correct response  =  +</a:t>
            </a:r>
          </a:p>
        </p:txBody>
      </p:sp>
      <p:graphicFrame>
        <p:nvGraphicFramePr>
          <p:cNvPr id="31754" name="Group 10"/>
          <p:cNvGraphicFramePr>
            <a:graphicFrameLocks noGrp="1"/>
          </p:cNvGraphicFramePr>
          <p:nvPr/>
        </p:nvGraphicFramePr>
        <p:xfrm>
          <a:off x="609600" y="4572000"/>
          <a:ext cx="7637463" cy="1635125"/>
        </p:xfrm>
        <a:graphic>
          <a:graphicData uri="http://schemas.openxmlformats.org/drawingml/2006/table">
            <a:tbl>
              <a:tblPr/>
              <a:tblGrid>
                <a:gridCol w="7637463"/>
              </a:tblGrid>
              <a:tr h="1635125">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Ring bell</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31760" name="Group 16"/>
          <p:cNvGraphicFramePr>
            <a:graphicFrameLocks noGrp="1"/>
          </p:cNvGraphicFramePr>
          <p:nvPr/>
        </p:nvGraphicFramePr>
        <p:xfrm>
          <a:off x="3048000" y="4572000"/>
          <a:ext cx="5181600" cy="1635125"/>
        </p:xfrm>
        <a:graphic>
          <a:graphicData uri="http://schemas.openxmlformats.org/drawingml/2006/table">
            <a:tbl>
              <a:tblPr/>
              <a:tblGrid>
                <a:gridCol w="5181600"/>
              </a:tblGrid>
              <a:tr h="1635125">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   +</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1766" name="Line 22"/>
          <p:cNvSpPr>
            <a:spLocks noChangeShapeType="1"/>
          </p:cNvSpPr>
          <p:nvPr/>
        </p:nvSpPr>
        <p:spPr bwMode="auto">
          <a:xfrm>
            <a:off x="609600" y="5181600"/>
            <a:ext cx="76200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31767" name="Line 23"/>
          <p:cNvSpPr>
            <a:spLocks noChangeShapeType="1"/>
          </p:cNvSpPr>
          <p:nvPr/>
        </p:nvSpPr>
        <p:spPr bwMode="auto">
          <a:xfrm>
            <a:off x="609600" y="5715000"/>
            <a:ext cx="76200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31768" name="Line 24"/>
          <p:cNvSpPr>
            <a:spLocks noChangeShapeType="1"/>
          </p:cNvSpPr>
          <p:nvPr/>
        </p:nvSpPr>
        <p:spPr bwMode="auto">
          <a:xfrm flipH="1">
            <a:off x="4037013" y="4573588"/>
            <a:ext cx="3175" cy="16002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31769" name="Line 25"/>
          <p:cNvSpPr>
            <a:spLocks noChangeShapeType="1"/>
          </p:cNvSpPr>
          <p:nvPr/>
        </p:nvSpPr>
        <p:spPr bwMode="auto">
          <a:xfrm flipH="1">
            <a:off x="5029200" y="4572000"/>
            <a:ext cx="1588" cy="16002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31770" name="Line 26"/>
          <p:cNvSpPr>
            <a:spLocks noChangeShapeType="1"/>
          </p:cNvSpPr>
          <p:nvPr/>
        </p:nvSpPr>
        <p:spPr bwMode="auto">
          <a:xfrm flipH="1">
            <a:off x="6019800" y="4572000"/>
            <a:ext cx="1588" cy="16002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31771" name="Line 27"/>
          <p:cNvSpPr>
            <a:spLocks noChangeShapeType="1"/>
          </p:cNvSpPr>
          <p:nvPr/>
        </p:nvSpPr>
        <p:spPr bwMode="auto">
          <a:xfrm flipH="1">
            <a:off x="6934200" y="4572000"/>
            <a:ext cx="1588" cy="16002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31772" name="Rectangle 28"/>
          <p:cNvSpPr>
            <a:spLocks/>
          </p:cNvSpPr>
          <p:nvPr/>
        </p:nvSpPr>
        <p:spPr bwMode="auto">
          <a:xfrm>
            <a:off x="7010400" y="4648200"/>
            <a:ext cx="1079500" cy="369888"/>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latin typeface="Lucida Grande" charset="0"/>
                <a:ea typeface="Lucida Grande" charset="0"/>
                <a:cs typeface="Lucida Grande" charset="0"/>
                <a:sym typeface="Lucida Grande" charset="0"/>
              </a:rPr>
              <a:t>MT</a:t>
            </a:r>
          </a:p>
        </p:txBody>
      </p:sp>
      <p:sp>
        <p:nvSpPr>
          <p:cNvPr id="31773" name="Rectangle 29"/>
          <p:cNvSpPr>
            <a:spLocks/>
          </p:cNvSpPr>
          <p:nvPr/>
        </p:nvSpPr>
        <p:spPr bwMode="auto">
          <a:xfrm>
            <a:off x="533400" y="6324600"/>
            <a:ext cx="8166100" cy="461963"/>
          </a:xfrm>
          <a:prstGeom prst="rect">
            <a:avLst/>
          </a:prstGeom>
          <a:noFill/>
          <a:ln w="12700" cap="flat">
            <a:noFill/>
            <a:miter lim="800000"/>
            <a:headEnd type="none" w="med" len="med"/>
            <a:tailEnd type="none" w="med" len="med"/>
          </a:ln>
        </p:spPr>
        <p:txBody>
          <a:bodyPr lIns="0" tIns="0" rIns="40639" bIns="0"/>
          <a:lstStyle/>
          <a:p>
            <a:pPr marL="39688"/>
            <a:r>
              <a:rPr lang="en-US" sz="2400">
                <a:solidFill>
                  <a:schemeClr val="tx1"/>
                </a:solidFill>
                <a:latin typeface="Lucida Grande" charset="0"/>
                <a:ea typeface="Lucida Grande" charset="0"/>
                <a:cs typeface="Lucida Grande" charset="0"/>
                <a:sym typeface="Lucida Grande" charset="0"/>
              </a:rPr>
              <a:t>Note:  MT = mass trial (a typical discrete trial)</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ph type="title"/>
          </p:nvPr>
        </p:nvSpPr>
        <p:spPr>
          <a:ln/>
        </p:spPr>
        <p:txBody>
          <a:bodyPr rIns="132080"/>
          <a:lstStyle/>
          <a:p>
            <a:r>
              <a:rPr lang="en-US"/>
              <a:t>3 Correct Responses</a:t>
            </a:r>
          </a:p>
        </p:txBody>
      </p:sp>
      <p:sp>
        <p:nvSpPr>
          <p:cNvPr id="32770" name="Rectangle 2"/>
          <p:cNvSpPr>
            <a:spLocks noChangeArrowheads="1"/>
          </p:cNvSpPr>
          <p:nvPr>
            <p:ph type="body" idx="1"/>
          </p:nvPr>
        </p:nvSpPr>
        <p:spPr>
          <a:ln/>
        </p:spPr>
        <p:txBody>
          <a:bodyPr rIns="132080"/>
          <a:lstStyle/>
          <a:p>
            <a:r>
              <a:rPr lang="en-US"/>
              <a:t>Move on to the next step after 3 correct responses in a row.  </a:t>
            </a:r>
          </a:p>
        </p:txBody>
      </p:sp>
      <p:graphicFrame>
        <p:nvGraphicFramePr>
          <p:cNvPr id="32771" name="Group 3"/>
          <p:cNvGraphicFramePr>
            <a:graphicFrameLocks noGrp="1"/>
          </p:cNvGraphicFramePr>
          <p:nvPr/>
        </p:nvGraphicFramePr>
        <p:xfrm>
          <a:off x="609600" y="3048000"/>
          <a:ext cx="7637463" cy="1635125"/>
        </p:xfrm>
        <a:graphic>
          <a:graphicData uri="http://schemas.openxmlformats.org/drawingml/2006/table">
            <a:tbl>
              <a:tblPr/>
              <a:tblGrid>
                <a:gridCol w="7637463"/>
              </a:tblGrid>
              <a:tr h="1635125">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Ring bell</a:t>
                      </a: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Ring bell w/D     0      +     +      +       MT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32777" name="Group 9"/>
          <p:cNvGraphicFramePr>
            <a:graphicFrameLocks noGrp="1"/>
          </p:cNvGraphicFramePr>
          <p:nvPr/>
        </p:nvGraphicFramePr>
        <p:xfrm>
          <a:off x="3175000" y="3059113"/>
          <a:ext cx="5067300" cy="1638300"/>
        </p:xfrm>
        <a:graphic>
          <a:graphicData uri="http://schemas.openxmlformats.org/drawingml/2006/table">
            <a:tbl>
              <a:tblPr/>
              <a:tblGrid>
                <a:gridCol w="5067300"/>
              </a:tblGrid>
              <a:tr h="1638300">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   +      +     +               MT                  </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2783" name="Line 15"/>
          <p:cNvSpPr>
            <a:spLocks noChangeShapeType="1"/>
          </p:cNvSpPr>
          <p:nvPr/>
        </p:nvSpPr>
        <p:spPr bwMode="auto">
          <a:xfrm>
            <a:off x="609600" y="3657600"/>
            <a:ext cx="76200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32784" name="Line 16"/>
          <p:cNvSpPr>
            <a:spLocks noChangeShapeType="1"/>
          </p:cNvSpPr>
          <p:nvPr/>
        </p:nvSpPr>
        <p:spPr bwMode="auto">
          <a:xfrm>
            <a:off x="609600" y="4191000"/>
            <a:ext cx="76200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32785" name="Line 17"/>
          <p:cNvSpPr>
            <a:spLocks noChangeShapeType="1"/>
          </p:cNvSpPr>
          <p:nvPr/>
        </p:nvSpPr>
        <p:spPr bwMode="auto">
          <a:xfrm flipH="1">
            <a:off x="4037013" y="3049588"/>
            <a:ext cx="3175" cy="16002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32786" name="Line 18"/>
          <p:cNvSpPr>
            <a:spLocks noChangeShapeType="1"/>
          </p:cNvSpPr>
          <p:nvPr/>
        </p:nvSpPr>
        <p:spPr bwMode="auto">
          <a:xfrm flipH="1">
            <a:off x="5029200" y="3048000"/>
            <a:ext cx="1588" cy="16002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32787" name="Line 19"/>
          <p:cNvSpPr>
            <a:spLocks noChangeShapeType="1"/>
          </p:cNvSpPr>
          <p:nvPr/>
        </p:nvSpPr>
        <p:spPr bwMode="auto">
          <a:xfrm flipH="1">
            <a:off x="6019800" y="3048000"/>
            <a:ext cx="1588" cy="16002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32788" name="Line 20"/>
          <p:cNvSpPr>
            <a:spLocks noChangeShapeType="1"/>
          </p:cNvSpPr>
          <p:nvPr/>
        </p:nvSpPr>
        <p:spPr bwMode="auto">
          <a:xfrm flipH="1">
            <a:off x="6934200" y="3048000"/>
            <a:ext cx="1588" cy="16002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9" name="Group 7"/>
          <p:cNvGrpSpPr>
            <a:grpSpLocks/>
          </p:cNvGrpSpPr>
          <p:nvPr/>
        </p:nvGrpSpPr>
        <p:grpSpPr bwMode="auto">
          <a:xfrm>
            <a:off x="2057400" y="457200"/>
            <a:ext cx="5181600" cy="914400"/>
            <a:chOff x="0" y="0"/>
            <a:chExt cx="3264" cy="576"/>
          </a:xfrm>
        </p:grpSpPr>
        <p:sp>
          <p:nvSpPr>
            <p:cNvPr id="33793" name="AutoShape 1"/>
            <p:cNvSpPr>
              <a:spLocks/>
            </p:cNvSpPr>
            <p:nvPr/>
          </p:nvSpPr>
          <p:spPr bwMode="auto">
            <a:xfrm>
              <a:off x="0" y="0"/>
              <a:ext cx="3264" cy="576"/>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8EB4E3"/>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33794" name="AutoShape 2"/>
            <p:cNvSpPr>
              <a:spLocks/>
            </p:cNvSpPr>
            <p:nvPr/>
          </p:nvSpPr>
          <p:spPr bwMode="auto">
            <a:xfrm>
              <a:off x="0" y="0"/>
              <a:ext cx="3264" cy="72"/>
            </a:xfrm>
            <a:custGeom>
              <a:avLst/>
              <a:gdLst>
                <a:gd name="T0" fmla="*/ 10800 w 21600"/>
                <a:gd name="T1" fmla="*/ 10800 h 21600"/>
              </a:gdLst>
              <a:ahLst/>
              <a:cxnLst>
                <a:cxn ang="0">
                  <a:pos x="T0" y="T1"/>
                </a:cxn>
              </a:cxnLst>
              <a:rect l="0" t="0" r="r" b="b"/>
              <a:pathLst>
                <a:path w="21600" h="21600">
                  <a:moveTo>
                    <a:pt x="0" y="0"/>
                  </a:moveTo>
                  <a:lnTo>
                    <a:pt x="476" y="21600"/>
                  </a:lnTo>
                  <a:lnTo>
                    <a:pt x="21124" y="21600"/>
                  </a:lnTo>
                  <a:lnTo>
                    <a:pt x="21600" y="0"/>
                  </a:lnTo>
                  <a:close/>
                  <a:moveTo>
                    <a:pt x="0" y="0"/>
                  </a:moveTo>
                </a:path>
              </a:pathLst>
            </a:custGeom>
            <a:solidFill>
              <a:srgbClr val="A4C3E8"/>
            </a:solidFill>
            <a:ln w="25400" cap="flat">
              <a:noFill/>
              <a:miter lim="800000"/>
              <a:headEnd type="none" w="med" len="med"/>
              <a:tailEnd type="none" w="med" len="med"/>
            </a:ln>
          </p:spPr>
          <p:txBody>
            <a:bodyPr lIns="0" tIns="0" rIns="0" bIns="0"/>
            <a:lstStyle/>
            <a:p>
              <a:endParaRPr lang="en-US"/>
            </a:p>
          </p:txBody>
        </p:sp>
        <p:sp>
          <p:nvSpPr>
            <p:cNvPr id="33795" name="AutoShape 3"/>
            <p:cNvSpPr>
              <a:spLocks/>
            </p:cNvSpPr>
            <p:nvPr/>
          </p:nvSpPr>
          <p:spPr bwMode="auto">
            <a:xfrm>
              <a:off x="0" y="0"/>
              <a:ext cx="72" cy="576"/>
            </a:xfrm>
            <a:custGeom>
              <a:avLst/>
              <a:gdLst>
                <a:gd name="T0" fmla="*/ 10800 w 21600"/>
                <a:gd name="T1" fmla="*/ 10800 h 21600"/>
              </a:gdLst>
              <a:ahLst/>
              <a:cxnLst>
                <a:cxn ang="0">
                  <a:pos x="T0" y="T1"/>
                </a:cxn>
              </a:cxnLst>
              <a:rect l="0" t="0" r="r" b="b"/>
              <a:pathLst>
                <a:path w="21600" h="21600">
                  <a:moveTo>
                    <a:pt x="0" y="0"/>
                  </a:moveTo>
                  <a:lnTo>
                    <a:pt x="21600" y="2700"/>
                  </a:lnTo>
                  <a:lnTo>
                    <a:pt x="21600" y="18900"/>
                  </a:lnTo>
                  <a:lnTo>
                    <a:pt x="0" y="21600"/>
                  </a:lnTo>
                  <a:close/>
                  <a:moveTo>
                    <a:pt x="0" y="0"/>
                  </a:moveTo>
                </a:path>
              </a:pathLst>
            </a:custGeom>
            <a:solidFill>
              <a:srgbClr val="BBD2EE"/>
            </a:solidFill>
            <a:ln w="25400" cap="flat">
              <a:noFill/>
              <a:miter lim="800000"/>
              <a:headEnd type="none" w="med" len="med"/>
              <a:tailEnd type="none" w="med" len="med"/>
            </a:ln>
          </p:spPr>
          <p:txBody>
            <a:bodyPr lIns="0" tIns="0" rIns="0" bIns="0"/>
            <a:lstStyle/>
            <a:p>
              <a:endParaRPr lang="en-US"/>
            </a:p>
          </p:txBody>
        </p:sp>
        <p:sp>
          <p:nvSpPr>
            <p:cNvPr id="33796" name="AutoShape 4"/>
            <p:cNvSpPr>
              <a:spLocks/>
            </p:cNvSpPr>
            <p:nvPr/>
          </p:nvSpPr>
          <p:spPr bwMode="auto">
            <a:xfrm>
              <a:off x="3192" y="0"/>
              <a:ext cx="72" cy="576"/>
            </a:xfrm>
            <a:custGeom>
              <a:avLst/>
              <a:gdLst>
                <a:gd name="T0" fmla="*/ 10800 w 21600"/>
                <a:gd name="T1" fmla="*/ 10800 h 21600"/>
              </a:gdLst>
              <a:ahLst/>
              <a:cxnLst>
                <a:cxn ang="0">
                  <a:pos x="T0" y="T1"/>
                </a:cxn>
              </a:cxnLst>
              <a:rect l="0" t="0" r="r" b="b"/>
              <a:pathLst>
                <a:path w="21600" h="21600">
                  <a:moveTo>
                    <a:pt x="21600" y="0"/>
                  </a:moveTo>
                  <a:lnTo>
                    <a:pt x="0" y="2700"/>
                  </a:lnTo>
                  <a:lnTo>
                    <a:pt x="0" y="18900"/>
                  </a:lnTo>
                  <a:lnTo>
                    <a:pt x="21600" y="21600"/>
                  </a:lnTo>
                  <a:close/>
                  <a:moveTo>
                    <a:pt x="21600" y="0"/>
                  </a:moveTo>
                </a:path>
              </a:pathLst>
            </a:custGeom>
            <a:solidFill>
              <a:srgbClr val="556C88"/>
            </a:solidFill>
            <a:ln w="25400" cap="flat">
              <a:noFill/>
              <a:miter lim="800000"/>
              <a:headEnd type="none" w="med" len="med"/>
              <a:tailEnd type="none" w="med" len="med"/>
            </a:ln>
          </p:spPr>
          <p:txBody>
            <a:bodyPr lIns="0" tIns="0" rIns="0" bIns="0"/>
            <a:lstStyle/>
            <a:p>
              <a:endParaRPr lang="en-US"/>
            </a:p>
          </p:txBody>
        </p:sp>
        <p:sp>
          <p:nvSpPr>
            <p:cNvPr id="33797" name="AutoShape 5"/>
            <p:cNvSpPr>
              <a:spLocks/>
            </p:cNvSpPr>
            <p:nvPr/>
          </p:nvSpPr>
          <p:spPr bwMode="auto">
            <a:xfrm>
              <a:off x="0" y="504"/>
              <a:ext cx="3264" cy="72"/>
            </a:xfrm>
            <a:custGeom>
              <a:avLst/>
              <a:gdLst>
                <a:gd name="T0" fmla="*/ 10800 w 21600"/>
                <a:gd name="T1" fmla="*/ 10800 h 21600"/>
              </a:gdLst>
              <a:ahLst/>
              <a:cxnLst>
                <a:cxn ang="0">
                  <a:pos x="T0" y="T1"/>
                </a:cxn>
              </a:cxnLst>
              <a:rect l="0" t="0" r="r" b="b"/>
              <a:pathLst>
                <a:path w="21600" h="21600">
                  <a:moveTo>
                    <a:pt x="21600" y="21600"/>
                  </a:moveTo>
                  <a:lnTo>
                    <a:pt x="21124" y="0"/>
                  </a:lnTo>
                  <a:lnTo>
                    <a:pt x="476" y="0"/>
                  </a:lnTo>
                  <a:lnTo>
                    <a:pt x="0" y="21600"/>
                  </a:lnTo>
                  <a:close/>
                  <a:moveTo>
                    <a:pt x="21600" y="21600"/>
                  </a:moveTo>
                </a:path>
              </a:pathLst>
            </a:custGeom>
            <a:solidFill>
              <a:srgbClr val="7190B5"/>
            </a:solidFill>
            <a:ln w="25400" cap="flat">
              <a:noFill/>
              <a:miter lim="800000"/>
              <a:headEnd type="none" w="med" len="med"/>
              <a:tailEnd type="none" w="med" len="med"/>
            </a:ln>
          </p:spPr>
          <p:txBody>
            <a:bodyPr lIns="0" tIns="0" rIns="0" bIns="0"/>
            <a:lstStyle/>
            <a:p>
              <a:endParaRPr lang="en-US"/>
            </a:p>
          </p:txBody>
        </p:sp>
        <p:sp>
          <p:nvSpPr>
            <p:cNvPr id="33798" name="AutoShape 6"/>
            <p:cNvSpPr>
              <a:spLocks/>
            </p:cNvSpPr>
            <p:nvPr/>
          </p:nvSpPr>
          <p:spPr bwMode="auto">
            <a:xfrm>
              <a:off x="0" y="0"/>
              <a:ext cx="3264" cy="576"/>
            </a:xfrm>
            <a:custGeom>
              <a:avLst/>
              <a:gdLst>
                <a:gd name="T0" fmla="*/ 10800 w 21600"/>
                <a:gd name="T1" fmla="*/ 10800 h 21600"/>
              </a:gdLst>
              <a:ahLst/>
              <a:cxnLst>
                <a:cxn ang="0">
                  <a:pos x="T0" y="T1"/>
                </a:cxn>
              </a:cxnLst>
              <a:rect l="0" t="0" r="r" b="b"/>
              <a:pathLst>
                <a:path w="21600" h="21600">
                  <a:moveTo>
                    <a:pt x="476" y="2700"/>
                  </a:moveTo>
                  <a:lnTo>
                    <a:pt x="476" y="18900"/>
                  </a:lnTo>
                  <a:lnTo>
                    <a:pt x="21124" y="18900"/>
                  </a:lnTo>
                  <a:lnTo>
                    <a:pt x="21124" y="2700"/>
                  </a:lnTo>
                  <a:close/>
                  <a:moveTo>
                    <a:pt x="0" y="0"/>
                  </a:moveTo>
                  <a:lnTo>
                    <a:pt x="476" y="2700"/>
                  </a:lnTo>
                  <a:moveTo>
                    <a:pt x="0" y="21600"/>
                  </a:moveTo>
                  <a:lnTo>
                    <a:pt x="476" y="18900"/>
                  </a:lnTo>
                  <a:moveTo>
                    <a:pt x="21600" y="21600"/>
                  </a:moveTo>
                  <a:lnTo>
                    <a:pt x="21124" y="18900"/>
                  </a:lnTo>
                  <a:moveTo>
                    <a:pt x="21600" y="0"/>
                  </a:moveTo>
                  <a:lnTo>
                    <a:pt x="21124" y="2700"/>
                  </a:lnTo>
                </a:path>
              </a:pathLst>
            </a:custGeom>
            <a:noFill/>
            <a:ln w="25400" cap="flat">
              <a:solidFill>
                <a:srgbClr val="385D8A"/>
              </a:solidFill>
              <a:prstDash val="solid"/>
              <a:miter lim="800000"/>
              <a:headEnd type="none" w="med" len="med"/>
              <a:tailEnd type="none" w="med" len="med"/>
            </a:ln>
          </p:spPr>
          <p:txBody>
            <a:bodyPr lIns="0" tIns="0" rIns="0" bIns="0"/>
            <a:lstStyle/>
            <a:p>
              <a:endParaRPr lang="en-US"/>
            </a:p>
          </p:txBody>
        </p:sp>
      </p:grpSp>
      <p:sp>
        <p:nvSpPr>
          <p:cNvPr id="33800" name="Rectangle 8"/>
          <p:cNvSpPr>
            <a:spLocks noChangeArrowheads="1"/>
          </p:cNvSpPr>
          <p:nvPr>
            <p:ph type="title"/>
          </p:nvPr>
        </p:nvSpPr>
        <p:spPr>
          <a:xfrm>
            <a:off x="457200" y="190500"/>
            <a:ext cx="8229600" cy="1447800"/>
          </a:xfrm>
          <a:ln/>
        </p:spPr>
        <p:txBody>
          <a:bodyPr rIns="132080"/>
          <a:lstStyle/>
          <a:p>
            <a:r>
              <a:rPr lang="en-US" sz="3600"/>
              <a:t>Incorrect Response</a:t>
            </a:r>
          </a:p>
        </p:txBody>
      </p:sp>
      <p:sp>
        <p:nvSpPr>
          <p:cNvPr id="33801" name="Rectangle 9"/>
          <p:cNvSpPr>
            <a:spLocks noChangeArrowheads="1"/>
          </p:cNvSpPr>
          <p:nvPr>
            <p:ph type="body" idx="1"/>
          </p:nvPr>
        </p:nvSpPr>
        <p:spPr>
          <a:xfrm>
            <a:off x="635000" y="1587500"/>
            <a:ext cx="8229600" cy="5257800"/>
          </a:xfrm>
          <a:ln/>
        </p:spPr>
        <p:txBody>
          <a:bodyPr rIns="132080"/>
          <a:lstStyle/>
          <a:p>
            <a:r>
              <a:rPr lang="en-US"/>
              <a:t>If the student does not respond  or responds incorrectly, then implement the error correction procedure.</a:t>
            </a:r>
          </a:p>
        </p:txBody>
      </p:sp>
      <p:pic>
        <p:nvPicPr>
          <p:cNvPr id="33802" name="Picture 10"/>
          <p:cNvPicPr>
            <a:picLocks noChangeArrowheads="1"/>
          </p:cNvPicPr>
          <p:nvPr/>
        </p:nvPicPr>
        <p:blipFill>
          <a:blip r:embed="rId2" cstate="print"/>
          <a:srcRect/>
          <a:stretch>
            <a:fillRect/>
          </a:stretch>
        </p:blipFill>
        <p:spPr bwMode="auto">
          <a:xfrm>
            <a:off x="2819400" y="3276600"/>
            <a:ext cx="3276600" cy="3276600"/>
          </a:xfrm>
          <a:prstGeom prst="rect">
            <a:avLst/>
          </a:prstGeom>
          <a:noFill/>
          <a:ln w="9525" cap="flat">
            <a:noFill/>
            <a:miter lim="800000"/>
            <a:headEnd/>
            <a:tailEnd/>
          </a:ln>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4823" name="Group 7"/>
          <p:cNvGrpSpPr>
            <a:grpSpLocks/>
          </p:cNvGrpSpPr>
          <p:nvPr/>
        </p:nvGrpSpPr>
        <p:grpSpPr bwMode="auto">
          <a:xfrm>
            <a:off x="1143000" y="228600"/>
            <a:ext cx="7086600" cy="1219200"/>
            <a:chOff x="0" y="0"/>
            <a:chExt cx="4464" cy="768"/>
          </a:xfrm>
        </p:grpSpPr>
        <p:sp>
          <p:nvSpPr>
            <p:cNvPr id="34817" name="AutoShape 1"/>
            <p:cNvSpPr>
              <a:spLocks/>
            </p:cNvSpPr>
            <p:nvPr/>
          </p:nvSpPr>
          <p:spPr bwMode="auto">
            <a:xfrm>
              <a:off x="0" y="0"/>
              <a:ext cx="4464" cy="768"/>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8EB4E3"/>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34818" name="AutoShape 2"/>
            <p:cNvSpPr>
              <a:spLocks/>
            </p:cNvSpPr>
            <p:nvPr/>
          </p:nvSpPr>
          <p:spPr bwMode="auto">
            <a:xfrm>
              <a:off x="0" y="0"/>
              <a:ext cx="4464" cy="96"/>
            </a:xfrm>
            <a:custGeom>
              <a:avLst/>
              <a:gdLst>
                <a:gd name="T0" fmla="*/ 10800 w 21600"/>
                <a:gd name="T1" fmla="*/ 10800 h 21600"/>
              </a:gdLst>
              <a:ahLst/>
              <a:cxnLst>
                <a:cxn ang="0">
                  <a:pos x="T0" y="T1"/>
                </a:cxn>
              </a:cxnLst>
              <a:rect l="0" t="0" r="r" b="b"/>
              <a:pathLst>
                <a:path w="21600" h="21600">
                  <a:moveTo>
                    <a:pt x="0" y="0"/>
                  </a:moveTo>
                  <a:lnTo>
                    <a:pt x="465" y="21600"/>
                  </a:lnTo>
                  <a:lnTo>
                    <a:pt x="21135" y="21600"/>
                  </a:lnTo>
                  <a:lnTo>
                    <a:pt x="21600" y="0"/>
                  </a:lnTo>
                  <a:close/>
                  <a:moveTo>
                    <a:pt x="0" y="0"/>
                  </a:moveTo>
                </a:path>
              </a:pathLst>
            </a:custGeom>
            <a:solidFill>
              <a:srgbClr val="A4C3E8"/>
            </a:solidFill>
            <a:ln w="25400" cap="flat">
              <a:noFill/>
              <a:miter lim="800000"/>
              <a:headEnd type="none" w="med" len="med"/>
              <a:tailEnd type="none" w="med" len="med"/>
            </a:ln>
          </p:spPr>
          <p:txBody>
            <a:bodyPr lIns="0" tIns="0" rIns="0" bIns="0"/>
            <a:lstStyle/>
            <a:p>
              <a:endParaRPr lang="en-US"/>
            </a:p>
          </p:txBody>
        </p:sp>
        <p:sp>
          <p:nvSpPr>
            <p:cNvPr id="34819" name="AutoShape 3"/>
            <p:cNvSpPr>
              <a:spLocks/>
            </p:cNvSpPr>
            <p:nvPr/>
          </p:nvSpPr>
          <p:spPr bwMode="auto">
            <a:xfrm>
              <a:off x="0" y="0"/>
              <a:ext cx="96" cy="768"/>
            </a:xfrm>
            <a:custGeom>
              <a:avLst/>
              <a:gdLst>
                <a:gd name="T0" fmla="*/ 10800 w 21600"/>
                <a:gd name="T1" fmla="*/ 10800 h 21600"/>
              </a:gdLst>
              <a:ahLst/>
              <a:cxnLst>
                <a:cxn ang="0">
                  <a:pos x="T0" y="T1"/>
                </a:cxn>
              </a:cxnLst>
              <a:rect l="0" t="0" r="r" b="b"/>
              <a:pathLst>
                <a:path w="21600" h="21600">
                  <a:moveTo>
                    <a:pt x="0" y="0"/>
                  </a:moveTo>
                  <a:lnTo>
                    <a:pt x="21600" y="2700"/>
                  </a:lnTo>
                  <a:lnTo>
                    <a:pt x="21600" y="18900"/>
                  </a:lnTo>
                  <a:lnTo>
                    <a:pt x="0" y="21600"/>
                  </a:lnTo>
                  <a:close/>
                  <a:moveTo>
                    <a:pt x="0" y="0"/>
                  </a:moveTo>
                </a:path>
              </a:pathLst>
            </a:custGeom>
            <a:solidFill>
              <a:srgbClr val="BBD2EE"/>
            </a:solidFill>
            <a:ln w="25400" cap="flat">
              <a:noFill/>
              <a:miter lim="800000"/>
              <a:headEnd type="none" w="med" len="med"/>
              <a:tailEnd type="none" w="med" len="med"/>
            </a:ln>
          </p:spPr>
          <p:txBody>
            <a:bodyPr lIns="0" tIns="0" rIns="0" bIns="0"/>
            <a:lstStyle/>
            <a:p>
              <a:endParaRPr lang="en-US"/>
            </a:p>
          </p:txBody>
        </p:sp>
        <p:sp>
          <p:nvSpPr>
            <p:cNvPr id="34820" name="AutoShape 4"/>
            <p:cNvSpPr>
              <a:spLocks/>
            </p:cNvSpPr>
            <p:nvPr/>
          </p:nvSpPr>
          <p:spPr bwMode="auto">
            <a:xfrm>
              <a:off x="4368" y="0"/>
              <a:ext cx="96" cy="768"/>
            </a:xfrm>
            <a:custGeom>
              <a:avLst/>
              <a:gdLst>
                <a:gd name="T0" fmla="*/ 10800 w 21600"/>
                <a:gd name="T1" fmla="*/ 10800 h 21600"/>
              </a:gdLst>
              <a:ahLst/>
              <a:cxnLst>
                <a:cxn ang="0">
                  <a:pos x="T0" y="T1"/>
                </a:cxn>
              </a:cxnLst>
              <a:rect l="0" t="0" r="r" b="b"/>
              <a:pathLst>
                <a:path w="21600" h="21600">
                  <a:moveTo>
                    <a:pt x="21600" y="0"/>
                  </a:moveTo>
                  <a:lnTo>
                    <a:pt x="0" y="2700"/>
                  </a:lnTo>
                  <a:lnTo>
                    <a:pt x="0" y="18900"/>
                  </a:lnTo>
                  <a:lnTo>
                    <a:pt x="21600" y="21600"/>
                  </a:lnTo>
                  <a:close/>
                  <a:moveTo>
                    <a:pt x="21600" y="0"/>
                  </a:moveTo>
                </a:path>
              </a:pathLst>
            </a:custGeom>
            <a:solidFill>
              <a:srgbClr val="556C88"/>
            </a:solidFill>
            <a:ln w="25400" cap="flat">
              <a:noFill/>
              <a:miter lim="800000"/>
              <a:headEnd type="none" w="med" len="med"/>
              <a:tailEnd type="none" w="med" len="med"/>
            </a:ln>
          </p:spPr>
          <p:txBody>
            <a:bodyPr lIns="0" tIns="0" rIns="0" bIns="0"/>
            <a:lstStyle/>
            <a:p>
              <a:endParaRPr lang="en-US"/>
            </a:p>
          </p:txBody>
        </p:sp>
        <p:sp>
          <p:nvSpPr>
            <p:cNvPr id="34821" name="AutoShape 5"/>
            <p:cNvSpPr>
              <a:spLocks/>
            </p:cNvSpPr>
            <p:nvPr/>
          </p:nvSpPr>
          <p:spPr bwMode="auto">
            <a:xfrm>
              <a:off x="0" y="672"/>
              <a:ext cx="4464" cy="96"/>
            </a:xfrm>
            <a:custGeom>
              <a:avLst/>
              <a:gdLst>
                <a:gd name="T0" fmla="*/ 10800 w 21600"/>
                <a:gd name="T1" fmla="*/ 10800 h 21600"/>
              </a:gdLst>
              <a:ahLst/>
              <a:cxnLst>
                <a:cxn ang="0">
                  <a:pos x="T0" y="T1"/>
                </a:cxn>
              </a:cxnLst>
              <a:rect l="0" t="0" r="r" b="b"/>
              <a:pathLst>
                <a:path w="21600" h="21600">
                  <a:moveTo>
                    <a:pt x="21600" y="21600"/>
                  </a:moveTo>
                  <a:lnTo>
                    <a:pt x="21135" y="0"/>
                  </a:lnTo>
                  <a:lnTo>
                    <a:pt x="465" y="0"/>
                  </a:lnTo>
                  <a:lnTo>
                    <a:pt x="0" y="21600"/>
                  </a:lnTo>
                  <a:close/>
                  <a:moveTo>
                    <a:pt x="21600" y="21600"/>
                  </a:moveTo>
                </a:path>
              </a:pathLst>
            </a:custGeom>
            <a:solidFill>
              <a:srgbClr val="7190B5"/>
            </a:solidFill>
            <a:ln w="25400" cap="flat">
              <a:noFill/>
              <a:miter lim="800000"/>
              <a:headEnd type="none" w="med" len="med"/>
              <a:tailEnd type="none" w="med" len="med"/>
            </a:ln>
          </p:spPr>
          <p:txBody>
            <a:bodyPr lIns="0" tIns="0" rIns="0" bIns="0"/>
            <a:lstStyle/>
            <a:p>
              <a:endParaRPr lang="en-US"/>
            </a:p>
          </p:txBody>
        </p:sp>
        <p:sp>
          <p:nvSpPr>
            <p:cNvPr id="34822" name="AutoShape 6"/>
            <p:cNvSpPr>
              <a:spLocks/>
            </p:cNvSpPr>
            <p:nvPr/>
          </p:nvSpPr>
          <p:spPr bwMode="auto">
            <a:xfrm>
              <a:off x="0" y="0"/>
              <a:ext cx="4464" cy="768"/>
            </a:xfrm>
            <a:custGeom>
              <a:avLst/>
              <a:gdLst>
                <a:gd name="T0" fmla="*/ 10800 w 21600"/>
                <a:gd name="T1" fmla="*/ 10800 h 21600"/>
              </a:gdLst>
              <a:ahLst/>
              <a:cxnLst>
                <a:cxn ang="0">
                  <a:pos x="T0" y="T1"/>
                </a:cxn>
              </a:cxnLst>
              <a:rect l="0" t="0" r="r" b="b"/>
              <a:pathLst>
                <a:path w="21600" h="21600">
                  <a:moveTo>
                    <a:pt x="465" y="2700"/>
                  </a:moveTo>
                  <a:lnTo>
                    <a:pt x="465" y="18900"/>
                  </a:lnTo>
                  <a:lnTo>
                    <a:pt x="21135" y="18900"/>
                  </a:lnTo>
                  <a:lnTo>
                    <a:pt x="21135" y="2700"/>
                  </a:lnTo>
                  <a:close/>
                  <a:moveTo>
                    <a:pt x="0" y="0"/>
                  </a:moveTo>
                  <a:lnTo>
                    <a:pt x="465" y="2700"/>
                  </a:lnTo>
                  <a:moveTo>
                    <a:pt x="0" y="21600"/>
                  </a:moveTo>
                  <a:lnTo>
                    <a:pt x="465" y="18900"/>
                  </a:lnTo>
                  <a:moveTo>
                    <a:pt x="21600" y="21600"/>
                  </a:moveTo>
                  <a:lnTo>
                    <a:pt x="21135" y="18900"/>
                  </a:lnTo>
                  <a:moveTo>
                    <a:pt x="21600" y="0"/>
                  </a:moveTo>
                  <a:lnTo>
                    <a:pt x="21135" y="2700"/>
                  </a:lnTo>
                </a:path>
              </a:pathLst>
            </a:custGeom>
            <a:noFill/>
            <a:ln w="25400" cap="flat">
              <a:solidFill>
                <a:srgbClr val="385D8A"/>
              </a:solidFill>
              <a:prstDash val="solid"/>
              <a:miter lim="800000"/>
              <a:headEnd type="none" w="med" len="med"/>
              <a:tailEnd type="none" w="med" len="med"/>
            </a:ln>
          </p:spPr>
          <p:txBody>
            <a:bodyPr lIns="0" tIns="0" rIns="0" bIns="0"/>
            <a:lstStyle/>
            <a:p>
              <a:endParaRPr lang="en-US"/>
            </a:p>
          </p:txBody>
        </p:sp>
      </p:grpSp>
      <p:sp>
        <p:nvSpPr>
          <p:cNvPr id="34824" name="Rectangle 8"/>
          <p:cNvSpPr>
            <a:spLocks noChangeArrowheads="1"/>
          </p:cNvSpPr>
          <p:nvPr>
            <p:ph type="title"/>
          </p:nvPr>
        </p:nvSpPr>
        <p:spPr>
          <a:xfrm>
            <a:off x="533400" y="0"/>
            <a:ext cx="8229600" cy="1600200"/>
          </a:xfrm>
          <a:ln/>
        </p:spPr>
        <p:txBody>
          <a:bodyPr rIns="132080"/>
          <a:lstStyle/>
          <a:p>
            <a:r>
              <a:rPr lang="en-US" sz="3600"/>
              <a:t>Error Correction Procedure</a:t>
            </a:r>
          </a:p>
        </p:txBody>
      </p:sp>
      <p:sp>
        <p:nvSpPr>
          <p:cNvPr id="34825" name="Rectangle 9"/>
          <p:cNvSpPr>
            <a:spLocks noChangeArrowheads="1"/>
          </p:cNvSpPr>
          <p:nvPr>
            <p:ph type="body" idx="1"/>
          </p:nvPr>
        </p:nvSpPr>
        <p:spPr>
          <a:ln/>
        </p:spPr>
        <p:txBody>
          <a:bodyPr rIns="132080"/>
          <a:lstStyle/>
          <a:p>
            <a:pPr>
              <a:lnSpc>
                <a:spcPct val="140000"/>
              </a:lnSpc>
              <a:buClr>
                <a:srgbClr val="FF0000"/>
              </a:buClr>
            </a:pPr>
            <a:r>
              <a:rPr lang="en-US"/>
              <a:t>Stop and restart trial.</a:t>
            </a:r>
          </a:p>
          <a:p>
            <a:pPr>
              <a:lnSpc>
                <a:spcPct val="140000"/>
              </a:lnSpc>
              <a:buClr>
                <a:srgbClr val="FF0000"/>
              </a:buClr>
            </a:pPr>
            <a:r>
              <a:rPr lang="en-US"/>
              <a:t>Repeat cue. </a:t>
            </a:r>
          </a:p>
          <a:p>
            <a:pPr>
              <a:lnSpc>
                <a:spcPct val="140000"/>
              </a:lnSpc>
              <a:buClr>
                <a:srgbClr val="FF0000"/>
              </a:buClr>
            </a:pPr>
            <a:r>
              <a:rPr lang="en-US"/>
              <a:t>Prompt with just enough assistance to get correct response.</a:t>
            </a:r>
          </a:p>
          <a:p>
            <a:pPr>
              <a:lnSpc>
                <a:spcPct val="140000"/>
              </a:lnSpc>
              <a:buClr>
                <a:srgbClr val="FF0000"/>
              </a:buClr>
            </a:pPr>
            <a:r>
              <a:rPr lang="en-US"/>
              <a:t>R+ with social praise only or very little reinforcer, (not the big R+).</a:t>
            </a:r>
          </a:p>
          <a:p>
            <a:pPr>
              <a:lnSpc>
                <a:spcPct val="140000"/>
              </a:lnSpc>
              <a:buClr>
                <a:srgbClr val="FF0000"/>
              </a:buClr>
            </a:pPr>
            <a:r>
              <a:rPr lang="en-US"/>
              <a:t>Repeat trial (with big R+ available)</a:t>
            </a:r>
          </a:p>
        </p:txBody>
      </p:sp>
      <p:pic>
        <p:nvPicPr>
          <p:cNvPr id="34826" name="Picture 10"/>
          <p:cNvPicPr>
            <a:picLocks noChangeArrowheads="1"/>
          </p:cNvPicPr>
          <p:nvPr/>
        </p:nvPicPr>
        <p:blipFill>
          <a:blip r:embed="rId3" cstate="print"/>
          <a:srcRect l="6250" t="6267" r="6248" b="5977"/>
          <a:stretch>
            <a:fillRect/>
          </a:stretch>
        </p:blipFill>
        <p:spPr bwMode="auto">
          <a:xfrm>
            <a:off x="5181600" y="1524000"/>
            <a:ext cx="838200" cy="838200"/>
          </a:xfrm>
          <a:prstGeom prst="rect">
            <a:avLst/>
          </a:prstGeom>
          <a:noFill/>
          <a:ln w="9525" cap="flat">
            <a:noFill/>
            <a:miter lim="800000"/>
            <a:headEnd/>
            <a:tailEnd/>
          </a:ln>
        </p:spPr>
      </p:pic>
      <p:grpSp>
        <p:nvGrpSpPr>
          <p:cNvPr id="34830" name="Group 14"/>
          <p:cNvGrpSpPr>
            <a:grpSpLocks/>
          </p:cNvGrpSpPr>
          <p:nvPr/>
        </p:nvGrpSpPr>
        <p:grpSpPr bwMode="auto">
          <a:xfrm>
            <a:off x="3429000" y="2260600"/>
            <a:ext cx="903288" cy="609600"/>
            <a:chOff x="0" y="0"/>
            <a:chExt cx="569" cy="384"/>
          </a:xfrm>
        </p:grpSpPr>
        <p:sp>
          <p:nvSpPr>
            <p:cNvPr id="34827" name="AutoShape 11"/>
            <p:cNvSpPr>
              <a:spLocks/>
            </p:cNvSpPr>
            <p:nvPr/>
          </p:nvSpPr>
          <p:spPr bwMode="auto">
            <a:xfrm>
              <a:off x="0" y="0"/>
              <a:ext cx="569" cy="384"/>
            </a:xfrm>
            <a:custGeom>
              <a:avLst/>
              <a:gdLst>
                <a:gd name="T0" fmla="*/ 10800 w 21600"/>
                <a:gd name="T1" fmla="*/ 10800 h 21600"/>
              </a:gdLst>
              <a:ahLst/>
              <a:cxnLst>
                <a:cxn ang="0">
                  <a:pos x="T0" y="T1"/>
                </a:cxn>
              </a:cxnLst>
              <a:rect l="0" t="0" r="r" b="b"/>
              <a:pathLst>
                <a:path w="21600" h="21600">
                  <a:moveTo>
                    <a:pt x="0" y="21600"/>
                  </a:moveTo>
                  <a:cubicBezTo>
                    <a:pt x="0" y="9671"/>
                    <a:pt x="3670" y="0"/>
                    <a:pt x="8198" y="0"/>
                  </a:cubicBezTo>
                  <a:lnTo>
                    <a:pt x="11841" y="0"/>
                  </a:lnTo>
                  <a:cubicBezTo>
                    <a:pt x="15580" y="0"/>
                    <a:pt x="18844" y="6663"/>
                    <a:pt x="19779" y="16199"/>
                  </a:cubicBezTo>
                  <a:lnTo>
                    <a:pt x="21600" y="16200"/>
                  </a:lnTo>
                  <a:lnTo>
                    <a:pt x="18218" y="21600"/>
                  </a:lnTo>
                  <a:lnTo>
                    <a:pt x="14313" y="16200"/>
                  </a:lnTo>
                  <a:lnTo>
                    <a:pt x="16135" y="16199"/>
                  </a:lnTo>
                  <a:cubicBezTo>
                    <a:pt x="15369" y="8377"/>
                    <a:pt x="13009" y="2336"/>
                    <a:pt x="10020" y="540"/>
                  </a:cubicBezTo>
                  <a:cubicBezTo>
                    <a:pt x="6290" y="2780"/>
                    <a:pt x="3644" y="11520"/>
                    <a:pt x="3644" y="21600"/>
                  </a:cubicBezTo>
                  <a:close/>
                  <a:moveTo>
                    <a:pt x="0" y="21600"/>
                  </a:moveTo>
                </a:path>
              </a:pathLst>
            </a:custGeom>
            <a:solidFill>
              <a:schemeClr val="accent1"/>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34828" name="AutoShape 12"/>
            <p:cNvSpPr>
              <a:spLocks/>
            </p:cNvSpPr>
            <p:nvPr/>
          </p:nvSpPr>
          <p:spPr bwMode="auto">
            <a:xfrm>
              <a:off x="0" y="0"/>
              <a:ext cx="264" cy="384"/>
            </a:xfrm>
            <a:custGeom>
              <a:avLst/>
              <a:gdLst>
                <a:gd name="T0" fmla="*/ 10800 w 21600"/>
                <a:gd name="T1" fmla="*/ 10800 h 21600"/>
              </a:gdLst>
              <a:ahLst/>
              <a:cxnLst>
                <a:cxn ang="0">
                  <a:pos x="T0" y="T1"/>
                </a:cxn>
              </a:cxnLst>
              <a:rect l="0" t="0" r="r" b="b"/>
              <a:pathLst>
                <a:path w="21600" h="21600">
                  <a:moveTo>
                    <a:pt x="0" y="21600"/>
                  </a:moveTo>
                  <a:cubicBezTo>
                    <a:pt x="0" y="9671"/>
                    <a:pt x="7912" y="0"/>
                    <a:pt x="17673" y="0"/>
                  </a:cubicBezTo>
                  <a:cubicBezTo>
                    <a:pt x="18994" y="0"/>
                    <a:pt x="20312" y="181"/>
                    <a:pt x="21600" y="540"/>
                  </a:cubicBezTo>
                  <a:cubicBezTo>
                    <a:pt x="13559" y="2780"/>
                    <a:pt x="7854" y="11520"/>
                    <a:pt x="7854" y="21600"/>
                  </a:cubicBezTo>
                  <a:close/>
                  <a:moveTo>
                    <a:pt x="0" y="21600"/>
                  </a:moveTo>
                </a:path>
              </a:pathLst>
            </a:custGeom>
            <a:solidFill>
              <a:srgbClr val="3F6797"/>
            </a:solidFill>
            <a:ln w="25400" cap="flat">
              <a:noFill/>
              <a:miter lim="800000"/>
              <a:headEnd type="none" w="med" len="med"/>
              <a:tailEnd type="none" w="med" len="med"/>
            </a:ln>
          </p:spPr>
          <p:txBody>
            <a:bodyPr lIns="0" tIns="0" rIns="0" bIns="0"/>
            <a:lstStyle/>
            <a:p>
              <a:endParaRPr lang="en-US"/>
            </a:p>
          </p:txBody>
        </p:sp>
        <p:sp>
          <p:nvSpPr>
            <p:cNvPr id="34829" name="AutoShape 13"/>
            <p:cNvSpPr>
              <a:spLocks/>
            </p:cNvSpPr>
            <p:nvPr/>
          </p:nvSpPr>
          <p:spPr bwMode="auto">
            <a:xfrm>
              <a:off x="216" y="0"/>
              <a:ext cx="48" cy="9"/>
            </a:xfrm>
            <a:custGeom>
              <a:avLst/>
              <a:gdLst>
                <a:gd name="T0" fmla="*/ 10800 w 21600"/>
                <a:gd name="T1" fmla="*/ 10800 h 21600"/>
              </a:gdLst>
              <a:ahLst/>
              <a:cxnLst>
                <a:cxn ang="0">
                  <a:pos x="T0" y="T1"/>
                </a:cxn>
              </a:cxnLst>
              <a:rect l="0" t="0" r="r" b="b"/>
              <a:pathLst>
                <a:path w="21600" h="21600">
                  <a:moveTo>
                    <a:pt x="0" y="0"/>
                  </a:moveTo>
                  <a:cubicBezTo>
                    <a:pt x="7268" y="0"/>
                    <a:pt x="14514" y="7245"/>
                    <a:pt x="21600" y="21600"/>
                  </a:cubicBezTo>
                </a:path>
              </a:pathLst>
            </a:custGeom>
            <a:noFill/>
            <a:ln w="25400" cap="flat">
              <a:solidFill>
                <a:srgbClr val="385D8A"/>
              </a:solidFill>
              <a:prstDash val="solid"/>
              <a:miter lim="800000"/>
              <a:headEnd type="none" w="med" len="med"/>
              <a:tailEnd type="none" w="med" len="med"/>
            </a:ln>
          </p:spPr>
          <p:txBody>
            <a:bodyPr lIns="0" tIns="0" rIns="0" bIns="0"/>
            <a:lstStyle/>
            <a:p>
              <a:endParaRPr lang="en-US"/>
            </a:p>
          </p:txBody>
        </p:sp>
      </p:grpSp>
      <p:pic>
        <p:nvPicPr>
          <p:cNvPr id="34831" name="Picture 15"/>
          <p:cNvPicPr>
            <a:picLocks noChangeArrowheads="1"/>
          </p:cNvPicPr>
          <p:nvPr/>
        </p:nvPicPr>
        <p:blipFill>
          <a:blip r:embed="rId4" cstate="print"/>
          <a:srcRect/>
          <a:stretch>
            <a:fillRect/>
          </a:stretch>
        </p:blipFill>
        <p:spPr bwMode="auto">
          <a:xfrm>
            <a:off x="5397500" y="3708400"/>
            <a:ext cx="1066800" cy="698500"/>
          </a:xfrm>
          <a:prstGeom prst="rect">
            <a:avLst/>
          </a:prstGeom>
          <a:noFill/>
          <a:ln w="9525" cap="flat">
            <a:noFill/>
            <a:miter lim="800000"/>
            <a:headEnd/>
            <a:tailEnd/>
          </a:ln>
        </p:spPr>
      </p:pic>
      <p:pic>
        <p:nvPicPr>
          <p:cNvPr id="34832" name="Picture 16"/>
          <p:cNvPicPr>
            <a:picLocks noChangeArrowheads="1"/>
          </p:cNvPicPr>
          <p:nvPr/>
        </p:nvPicPr>
        <p:blipFill>
          <a:blip r:embed="rId5" cstate="print"/>
          <a:srcRect/>
          <a:stretch>
            <a:fillRect/>
          </a:stretch>
        </p:blipFill>
        <p:spPr bwMode="auto">
          <a:xfrm>
            <a:off x="6527800" y="4229100"/>
            <a:ext cx="2362200" cy="1917700"/>
          </a:xfrm>
          <a:prstGeom prst="rect">
            <a:avLst/>
          </a:prstGeom>
          <a:noFill/>
          <a:ln w="9525" cap="flat">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824"/>
                                        </p:tgtEl>
                                        <p:attrNameLst>
                                          <p:attrName>style.visibility</p:attrName>
                                        </p:attrNameLst>
                                      </p:cBhvr>
                                      <p:to>
                                        <p:strVal val="visible"/>
                                      </p:to>
                                    </p:set>
                                    <p:animEffect transition="in" filter="wipe(left)">
                                      <p:cBhvr>
                                        <p:cTn id="7" dur="500"/>
                                        <p:tgtEl>
                                          <p:spTgt spid="348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825">
                                            <p:txEl>
                                              <p:pRg st="0" end="0"/>
                                            </p:txEl>
                                          </p:spTgt>
                                        </p:tgtEl>
                                        <p:attrNameLst>
                                          <p:attrName>style.visibility</p:attrName>
                                        </p:attrNameLst>
                                      </p:cBhvr>
                                      <p:to>
                                        <p:strVal val="visible"/>
                                      </p:to>
                                    </p:set>
                                    <p:animEffect transition="in" filter="wipe(left)">
                                      <p:cBhvr>
                                        <p:cTn id="12" dur="500"/>
                                        <p:tgtEl>
                                          <p:spTgt spid="348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825">
                                            <p:txEl>
                                              <p:pRg st="1" end="1"/>
                                            </p:txEl>
                                          </p:spTgt>
                                        </p:tgtEl>
                                        <p:attrNameLst>
                                          <p:attrName>style.visibility</p:attrName>
                                        </p:attrNameLst>
                                      </p:cBhvr>
                                      <p:to>
                                        <p:strVal val="visible"/>
                                      </p:to>
                                    </p:set>
                                    <p:animEffect transition="in" filter="wipe(left)">
                                      <p:cBhvr>
                                        <p:cTn id="17" dur="500"/>
                                        <p:tgtEl>
                                          <p:spTgt spid="3482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4825">
                                            <p:txEl>
                                              <p:pRg st="2" end="2"/>
                                            </p:txEl>
                                          </p:spTgt>
                                        </p:tgtEl>
                                        <p:attrNameLst>
                                          <p:attrName>style.visibility</p:attrName>
                                        </p:attrNameLst>
                                      </p:cBhvr>
                                      <p:to>
                                        <p:strVal val="visible"/>
                                      </p:to>
                                    </p:set>
                                    <p:animEffect transition="in" filter="wipe(left)">
                                      <p:cBhvr>
                                        <p:cTn id="22" dur="500"/>
                                        <p:tgtEl>
                                          <p:spTgt spid="3482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4825">
                                            <p:txEl>
                                              <p:pRg st="3" end="3"/>
                                            </p:txEl>
                                          </p:spTgt>
                                        </p:tgtEl>
                                        <p:attrNameLst>
                                          <p:attrName>style.visibility</p:attrName>
                                        </p:attrNameLst>
                                      </p:cBhvr>
                                      <p:to>
                                        <p:strVal val="visible"/>
                                      </p:to>
                                    </p:set>
                                    <p:animEffect transition="in" filter="wipe(left)">
                                      <p:cBhvr>
                                        <p:cTn id="27" dur="500"/>
                                        <p:tgtEl>
                                          <p:spTgt spid="3482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4825">
                                            <p:txEl>
                                              <p:pRg st="4" end="4"/>
                                            </p:txEl>
                                          </p:spTgt>
                                        </p:tgtEl>
                                        <p:attrNameLst>
                                          <p:attrName>style.visibility</p:attrName>
                                        </p:attrNameLst>
                                      </p:cBhvr>
                                      <p:to>
                                        <p:strVal val="visible"/>
                                      </p:to>
                                    </p:set>
                                    <p:animEffect transition="in" filter="wipe(left)">
                                      <p:cBhvr>
                                        <p:cTn id="32" dur="500"/>
                                        <p:tgtEl>
                                          <p:spTgt spid="348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4" grpId="0" autoUpdateAnimBg="0"/>
      <p:bldP spid="34825"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71" name="Group 7"/>
          <p:cNvGrpSpPr>
            <a:grpSpLocks/>
          </p:cNvGrpSpPr>
          <p:nvPr/>
        </p:nvGrpSpPr>
        <p:grpSpPr bwMode="auto">
          <a:xfrm>
            <a:off x="2513013" y="379413"/>
            <a:ext cx="4116387" cy="1144587"/>
            <a:chOff x="0" y="0"/>
            <a:chExt cx="2592" cy="720"/>
          </a:xfrm>
        </p:grpSpPr>
        <p:sp>
          <p:nvSpPr>
            <p:cNvPr id="36865" name="AutoShape 1"/>
            <p:cNvSpPr>
              <a:spLocks/>
            </p:cNvSpPr>
            <p:nvPr/>
          </p:nvSpPr>
          <p:spPr bwMode="auto">
            <a:xfrm>
              <a:off x="0" y="0"/>
              <a:ext cx="2592" cy="720"/>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8EB4E3"/>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36866" name="AutoShape 2"/>
            <p:cNvSpPr>
              <a:spLocks/>
            </p:cNvSpPr>
            <p:nvPr/>
          </p:nvSpPr>
          <p:spPr bwMode="auto">
            <a:xfrm>
              <a:off x="0" y="0"/>
              <a:ext cx="2592" cy="90"/>
            </a:xfrm>
            <a:custGeom>
              <a:avLst/>
              <a:gdLst>
                <a:gd name="T0" fmla="*/ 10800 w 21600"/>
                <a:gd name="T1" fmla="*/ 10800 h 21600"/>
              </a:gdLst>
              <a:ahLst/>
              <a:cxnLst>
                <a:cxn ang="0">
                  <a:pos x="T0" y="T1"/>
                </a:cxn>
              </a:cxnLst>
              <a:rect l="0" t="0" r="r" b="b"/>
              <a:pathLst>
                <a:path w="21600" h="21600">
                  <a:moveTo>
                    <a:pt x="0" y="0"/>
                  </a:moveTo>
                  <a:lnTo>
                    <a:pt x="750" y="21600"/>
                  </a:lnTo>
                  <a:lnTo>
                    <a:pt x="20850" y="21600"/>
                  </a:lnTo>
                  <a:lnTo>
                    <a:pt x="21600" y="0"/>
                  </a:lnTo>
                  <a:close/>
                  <a:moveTo>
                    <a:pt x="0" y="0"/>
                  </a:moveTo>
                </a:path>
              </a:pathLst>
            </a:custGeom>
            <a:solidFill>
              <a:srgbClr val="A4C3E8"/>
            </a:solidFill>
            <a:ln w="25400" cap="flat">
              <a:noFill/>
              <a:miter lim="800000"/>
              <a:headEnd type="none" w="med" len="med"/>
              <a:tailEnd type="none" w="med" len="med"/>
            </a:ln>
          </p:spPr>
          <p:txBody>
            <a:bodyPr lIns="0" tIns="0" rIns="0" bIns="0"/>
            <a:lstStyle/>
            <a:p>
              <a:endParaRPr lang="en-US"/>
            </a:p>
          </p:txBody>
        </p:sp>
        <p:sp>
          <p:nvSpPr>
            <p:cNvPr id="36867" name="AutoShape 3"/>
            <p:cNvSpPr>
              <a:spLocks/>
            </p:cNvSpPr>
            <p:nvPr/>
          </p:nvSpPr>
          <p:spPr bwMode="auto">
            <a:xfrm>
              <a:off x="0" y="0"/>
              <a:ext cx="90" cy="720"/>
            </a:xfrm>
            <a:custGeom>
              <a:avLst/>
              <a:gdLst>
                <a:gd name="T0" fmla="*/ 10800 w 21600"/>
                <a:gd name="T1" fmla="*/ 10800 h 21600"/>
              </a:gdLst>
              <a:ahLst/>
              <a:cxnLst>
                <a:cxn ang="0">
                  <a:pos x="T0" y="T1"/>
                </a:cxn>
              </a:cxnLst>
              <a:rect l="0" t="0" r="r" b="b"/>
              <a:pathLst>
                <a:path w="21600" h="21600">
                  <a:moveTo>
                    <a:pt x="0" y="0"/>
                  </a:moveTo>
                  <a:lnTo>
                    <a:pt x="21600" y="2700"/>
                  </a:lnTo>
                  <a:lnTo>
                    <a:pt x="21600" y="18900"/>
                  </a:lnTo>
                  <a:lnTo>
                    <a:pt x="0" y="21600"/>
                  </a:lnTo>
                  <a:close/>
                  <a:moveTo>
                    <a:pt x="0" y="0"/>
                  </a:moveTo>
                </a:path>
              </a:pathLst>
            </a:custGeom>
            <a:solidFill>
              <a:srgbClr val="BBD2EE"/>
            </a:solidFill>
            <a:ln w="25400" cap="flat">
              <a:noFill/>
              <a:miter lim="800000"/>
              <a:headEnd type="none" w="med" len="med"/>
              <a:tailEnd type="none" w="med" len="med"/>
            </a:ln>
          </p:spPr>
          <p:txBody>
            <a:bodyPr lIns="0" tIns="0" rIns="0" bIns="0"/>
            <a:lstStyle/>
            <a:p>
              <a:endParaRPr lang="en-US"/>
            </a:p>
          </p:txBody>
        </p:sp>
        <p:sp>
          <p:nvSpPr>
            <p:cNvPr id="36868" name="AutoShape 4"/>
            <p:cNvSpPr>
              <a:spLocks/>
            </p:cNvSpPr>
            <p:nvPr/>
          </p:nvSpPr>
          <p:spPr bwMode="auto">
            <a:xfrm>
              <a:off x="2502" y="0"/>
              <a:ext cx="90" cy="720"/>
            </a:xfrm>
            <a:custGeom>
              <a:avLst/>
              <a:gdLst>
                <a:gd name="T0" fmla="*/ 10800 w 21600"/>
                <a:gd name="T1" fmla="*/ 10800 h 21600"/>
              </a:gdLst>
              <a:ahLst/>
              <a:cxnLst>
                <a:cxn ang="0">
                  <a:pos x="T0" y="T1"/>
                </a:cxn>
              </a:cxnLst>
              <a:rect l="0" t="0" r="r" b="b"/>
              <a:pathLst>
                <a:path w="21600" h="21600">
                  <a:moveTo>
                    <a:pt x="21600" y="0"/>
                  </a:moveTo>
                  <a:lnTo>
                    <a:pt x="0" y="2700"/>
                  </a:lnTo>
                  <a:lnTo>
                    <a:pt x="0" y="18900"/>
                  </a:lnTo>
                  <a:lnTo>
                    <a:pt x="21600" y="21600"/>
                  </a:lnTo>
                  <a:close/>
                  <a:moveTo>
                    <a:pt x="21600" y="0"/>
                  </a:moveTo>
                </a:path>
              </a:pathLst>
            </a:custGeom>
            <a:solidFill>
              <a:srgbClr val="556C88"/>
            </a:solidFill>
            <a:ln w="25400" cap="flat">
              <a:noFill/>
              <a:miter lim="800000"/>
              <a:headEnd type="none" w="med" len="med"/>
              <a:tailEnd type="none" w="med" len="med"/>
            </a:ln>
          </p:spPr>
          <p:txBody>
            <a:bodyPr lIns="0" tIns="0" rIns="0" bIns="0"/>
            <a:lstStyle/>
            <a:p>
              <a:endParaRPr lang="en-US"/>
            </a:p>
          </p:txBody>
        </p:sp>
        <p:sp>
          <p:nvSpPr>
            <p:cNvPr id="36869" name="AutoShape 5"/>
            <p:cNvSpPr>
              <a:spLocks/>
            </p:cNvSpPr>
            <p:nvPr/>
          </p:nvSpPr>
          <p:spPr bwMode="auto">
            <a:xfrm>
              <a:off x="0" y="630"/>
              <a:ext cx="2592" cy="90"/>
            </a:xfrm>
            <a:custGeom>
              <a:avLst/>
              <a:gdLst>
                <a:gd name="T0" fmla="*/ 10800 w 21600"/>
                <a:gd name="T1" fmla="*/ 10800 h 21600"/>
              </a:gdLst>
              <a:ahLst/>
              <a:cxnLst>
                <a:cxn ang="0">
                  <a:pos x="T0" y="T1"/>
                </a:cxn>
              </a:cxnLst>
              <a:rect l="0" t="0" r="r" b="b"/>
              <a:pathLst>
                <a:path w="21600" h="21600">
                  <a:moveTo>
                    <a:pt x="21600" y="21600"/>
                  </a:moveTo>
                  <a:lnTo>
                    <a:pt x="20850" y="0"/>
                  </a:lnTo>
                  <a:lnTo>
                    <a:pt x="750" y="0"/>
                  </a:lnTo>
                  <a:lnTo>
                    <a:pt x="0" y="21600"/>
                  </a:lnTo>
                  <a:close/>
                  <a:moveTo>
                    <a:pt x="21600" y="21600"/>
                  </a:moveTo>
                </a:path>
              </a:pathLst>
            </a:custGeom>
            <a:solidFill>
              <a:srgbClr val="7190B5"/>
            </a:solidFill>
            <a:ln w="25400" cap="flat">
              <a:noFill/>
              <a:miter lim="800000"/>
              <a:headEnd type="none" w="med" len="med"/>
              <a:tailEnd type="none" w="med" len="med"/>
            </a:ln>
          </p:spPr>
          <p:txBody>
            <a:bodyPr lIns="0" tIns="0" rIns="0" bIns="0"/>
            <a:lstStyle/>
            <a:p>
              <a:endParaRPr lang="en-US"/>
            </a:p>
          </p:txBody>
        </p:sp>
        <p:sp>
          <p:nvSpPr>
            <p:cNvPr id="36870" name="AutoShape 6"/>
            <p:cNvSpPr>
              <a:spLocks/>
            </p:cNvSpPr>
            <p:nvPr/>
          </p:nvSpPr>
          <p:spPr bwMode="auto">
            <a:xfrm>
              <a:off x="0" y="0"/>
              <a:ext cx="2592" cy="720"/>
            </a:xfrm>
            <a:custGeom>
              <a:avLst/>
              <a:gdLst>
                <a:gd name="T0" fmla="*/ 10800 w 21600"/>
                <a:gd name="T1" fmla="*/ 10800 h 21600"/>
              </a:gdLst>
              <a:ahLst/>
              <a:cxnLst>
                <a:cxn ang="0">
                  <a:pos x="T0" y="T1"/>
                </a:cxn>
              </a:cxnLst>
              <a:rect l="0" t="0" r="r" b="b"/>
              <a:pathLst>
                <a:path w="21600" h="21600">
                  <a:moveTo>
                    <a:pt x="750" y="2700"/>
                  </a:moveTo>
                  <a:lnTo>
                    <a:pt x="750" y="18900"/>
                  </a:lnTo>
                  <a:lnTo>
                    <a:pt x="20850" y="18900"/>
                  </a:lnTo>
                  <a:lnTo>
                    <a:pt x="20850" y="2700"/>
                  </a:lnTo>
                  <a:close/>
                  <a:moveTo>
                    <a:pt x="0" y="0"/>
                  </a:moveTo>
                  <a:lnTo>
                    <a:pt x="750" y="2700"/>
                  </a:lnTo>
                  <a:moveTo>
                    <a:pt x="0" y="21600"/>
                  </a:moveTo>
                  <a:lnTo>
                    <a:pt x="750" y="18900"/>
                  </a:lnTo>
                  <a:moveTo>
                    <a:pt x="21600" y="21600"/>
                  </a:moveTo>
                  <a:lnTo>
                    <a:pt x="20850" y="18900"/>
                  </a:lnTo>
                  <a:moveTo>
                    <a:pt x="21600" y="0"/>
                  </a:moveTo>
                  <a:lnTo>
                    <a:pt x="20850" y="2700"/>
                  </a:lnTo>
                </a:path>
              </a:pathLst>
            </a:custGeom>
            <a:noFill/>
            <a:ln w="25400" cap="flat">
              <a:solidFill>
                <a:srgbClr val="385D8A"/>
              </a:solidFill>
              <a:prstDash val="solid"/>
              <a:miter lim="800000"/>
              <a:headEnd type="none" w="med" len="med"/>
              <a:tailEnd type="none" w="med" len="med"/>
            </a:ln>
          </p:spPr>
          <p:txBody>
            <a:bodyPr lIns="0" tIns="0" rIns="0" bIns="0"/>
            <a:lstStyle/>
            <a:p>
              <a:endParaRPr lang="en-US"/>
            </a:p>
          </p:txBody>
        </p:sp>
      </p:grpSp>
      <p:sp>
        <p:nvSpPr>
          <p:cNvPr id="36872" name="Rectangle 8"/>
          <p:cNvSpPr>
            <a:spLocks noChangeArrowheads="1"/>
          </p:cNvSpPr>
          <p:nvPr>
            <p:ph type="title"/>
          </p:nvPr>
        </p:nvSpPr>
        <p:spPr>
          <a:ln/>
        </p:spPr>
        <p:txBody>
          <a:bodyPr rIns="132080"/>
          <a:lstStyle/>
          <a:p>
            <a:r>
              <a:rPr lang="en-US" sz="3600"/>
              <a:t>Data Collection</a:t>
            </a:r>
          </a:p>
        </p:txBody>
      </p:sp>
      <p:sp>
        <p:nvSpPr>
          <p:cNvPr id="36873" name="Rectangle 9"/>
          <p:cNvSpPr>
            <a:spLocks noChangeArrowheads="1"/>
          </p:cNvSpPr>
          <p:nvPr>
            <p:ph type="body" idx="1"/>
          </p:nvPr>
        </p:nvSpPr>
        <p:spPr>
          <a:xfrm>
            <a:off x="609600" y="1600200"/>
            <a:ext cx="7924800" cy="5257800"/>
          </a:xfrm>
          <a:ln/>
        </p:spPr>
        <p:txBody>
          <a:bodyPr rIns="132080"/>
          <a:lstStyle/>
          <a:p>
            <a:pPr>
              <a:buFont typeface="Arial" charset="0"/>
              <a:buNone/>
            </a:pPr>
            <a:r>
              <a:rPr lang="en-US"/>
              <a:t>      +    =  correct response</a:t>
            </a:r>
          </a:p>
          <a:p>
            <a:pPr>
              <a:buFont typeface="Arial" charset="0"/>
              <a:buNone/>
            </a:pPr>
            <a:endParaRPr lang="en-US"/>
          </a:p>
          <a:p>
            <a:pPr>
              <a:buFont typeface="Arial" charset="0"/>
              <a:buNone/>
            </a:pPr>
            <a:r>
              <a:rPr lang="en-US"/>
              <a:t>      O    =  needed extra prompt (more 		   than instructional cue) to                 respond correctly </a:t>
            </a:r>
          </a:p>
          <a:p>
            <a:pPr>
              <a:buFont typeface="Arial" charset="0"/>
              <a:buNone/>
            </a:pPr>
            <a:endParaRPr lang="en-US"/>
          </a:p>
          <a:p>
            <a:pPr>
              <a:buFont typeface="Arial" charset="0"/>
              <a:buNone/>
            </a:pPr>
            <a:r>
              <a:rPr lang="en-US"/>
              <a:t>      O    =  did not respond or                      incorrect response (even though a 		   prompt was attempted)</a:t>
            </a:r>
          </a:p>
        </p:txBody>
      </p:sp>
      <p:sp>
        <p:nvSpPr>
          <p:cNvPr id="36874" name="Line 10"/>
          <p:cNvSpPr>
            <a:spLocks noChangeShapeType="1"/>
          </p:cNvSpPr>
          <p:nvPr/>
        </p:nvSpPr>
        <p:spPr bwMode="auto">
          <a:xfrm flipH="1">
            <a:off x="1447800" y="2908300"/>
            <a:ext cx="304800" cy="3048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9" name="Group 7"/>
          <p:cNvGrpSpPr>
            <a:grpSpLocks/>
          </p:cNvGrpSpPr>
          <p:nvPr/>
        </p:nvGrpSpPr>
        <p:grpSpPr bwMode="auto">
          <a:xfrm>
            <a:off x="2362200" y="304800"/>
            <a:ext cx="4648200" cy="1219200"/>
            <a:chOff x="0" y="0"/>
            <a:chExt cx="2928" cy="768"/>
          </a:xfrm>
        </p:grpSpPr>
        <p:sp>
          <p:nvSpPr>
            <p:cNvPr id="38913" name="AutoShape 1"/>
            <p:cNvSpPr>
              <a:spLocks/>
            </p:cNvSpPr>
            <p:nvPr/>
          </p:nvSpPr>
          <p:spPr bwMode="auto">
            <a:xfrm>
              <a:off x="0" y="0"/>
              <a:ext cx="2928" cy="768"/>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8EB4E3"/>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38914" name="AutoShape 2"/>
            <p:cNvSpPr>
              <a:spLocks/>
            </p:cNvSpPr>
            <p:nvPr/>
          </p:nvSpPr>
          <p:spPr bwMode="auto">
            <a:xfrm>
              <a:off x="0" y="0"/>
              <a:ext cx="2928" cy="96"/>
            </a:xfrm>
            <a:custGeom>
              <a:avLst/>
              <a:gdLst>
                <a:gd name="T0" fmla="*/ 10800 w 21600"/>
                <a:gd name="T1" fmla="*/ 10800 h 21600"/>
              </a:gdLst>
              <a:ahLst/>
              <a:cxnLst>
                <a:cxn ang="0">
                  <a:pos x="T0" y="T1"/>
                </a:cxn>
              </a:cxnLst>
              <a:rect l="0" t="0" r="r" b="b"/>
              <a:pathLst>
                <a:path w="21600" h="21600">
                  <a:moveTo>
                    <a:pt x="0" y="0"/>
                  </a:moveTo>
                  <a:lnTo>
                    <a:pt x="708" y="21600"/>
                  </a:lnTo>
                  <a:lnTo>
                    <a:pt x="20892" y="21600"/>
                  </a:lnTo>
                  <a:lnTo>
                    <a:pt x="21600" y="0"/>
                  </a:lnTo>
                  <a:close/>
                  <a:moveTo>
                    <a:pt x="0" y="0"/>
                  </a:moveTo>
                </a:path>
              </a:pathLst>
            </a:custGeom>
            <a:solidFill>
              <a:srgbClr val="A4C3E8"/>
            </a:solidFill>
            <a:ln w="25400" cap="flat">
              <a:noFill/>
              <a:miter lim="800000"/>
              <a:headEnd type="none" w="med" len="med"/>
              <a:tailEnd type="none" w="med" len="med"/>
            </a:ln>
          </p:spPr>
          <p:txBody>
            <a:bodyPr lIns="0" tIns="0" rIns="0" bIns="0"/>
            <a:lstStyle/>
            <a:p>
              <a:endParaRPr lang="en-US"/>
            </a:p>
          </p:txBody>
        </p:sp>
        <p:sp>
          <p:nvSpPr>
            <p:cNvPr id="38915" name="AutoShape 3"/>
            <p:cNvSpPr>
              <a:spLocks/>
            </p:cNvSpPr>
            <p:nvPr/>
          </p:nvSpPr>
          <p:spPr bwMode="auto">
            <a:xfrm>
              <a:off x="0" y="0"/>
              <a:ext cx="96" cy="768"/>
            </a:xfrm>
            <a:custGeom>
              <a:avLst/>
              <a:gdLst>
                <a:gd name="T0" fmla="*/ 10800 w 21600"/>
                <a:gd name="T1" fmla="*/ 10800 h 21600"/>
              </a:gdLst>
              <a:ahLst/>
              <a:cxnLst>
                <a:cxn ang="0">
                  <a:pos x="T0" y="T1"/>
                </a:cxn>
              </a:cxnLst>
              <a:rect l="0" t="0" r="r" b="b"/>
              <a:pathLst>
                <a:path w="21600" h="21600">
                  <a:moveTo>
                    <a:pt x="0" y="0"/>
                  </a:moveTo>
                  <a:lnTo>
                    <a:pt x="21600" y="2700"/>
                  </a:lnTo>
                  <a:lnTo>
                    <a:pt x="21600" y="18900"/>
                  </a:lnTo>
                  <a:lnTo>
                    <a:pt x="0" y="21600"/>
                  </a:lnTo>
                  <a:close/>
                  <a:moveTo>
                    <a:pt x="0" y="0"/>
                  </a:moveTo>
                </a:path>
              </a:pathLst>
            </a:custGeom>
            <a:solidFill>
              <a:srgbClr val="BBD2EE"/>
            </a:solidFill>
            <a:ln w="25400" cap="flat">
              <a:noFill/>
              <a:miter lim="800000"/>
              <a:headEnd type="none" w="med" len="med"/>
              <a:tailEnd type="none" w="med" len="med"/>
            </a:ln>
          </p:spPr>
          <p:txBody>
            <a:bodyPr lIns="0" tIns="0" rIns="0" bIns="0"/>
            <a:lstStyle/>
            <a:p>
              <a:endParaRPr lang="en-US"/>
            </a:p>
          </p:txBody>
        </p:sp>
        <p:sp>
          <p:nvSpPr>
            <p:cNvPr id="38916" name="AutoShape 4"/>
            <p:cNvSpPr>
              <a:spLocks/>
            </p:cNvSpPr>
            <p:nvPr/>
          </p:nvSpPr>
          <p:spPr bwMode="auto">
            <a:xfrm>
              <a:off x="2832" y="0"/>
              <a:ext cx="96" cy="768"/>
            </a:xfrm>
            <a:custGeom>
              <a:avLst/>
              <a:gdLst>
                <a:gd name="T0" fmla="*/ 10800 w 21600"/>
                <a:gd name="T1" fmla="*/ 10800 h 21600"/>
              </a:gdLst>
              <a:ahLst/>
              <a:cxnLst>
                <a:cxn ang="0">
                  <a:pos x="T0" y="T1"/>
                </a:cxn>
              </a:cxnLst>
              <a:rect l="0" t="0" r="r" b="b"/>
              <a:pathLst>
                <a:path w="21600" h="21600">
                  <a:moveTo>
                    <a:pt x="21600" y="0"/>
                  </a:moveTo>
                  <a:lnTo>
                    <a:pt x="0" y="2700"/>
                  </a:lnTo>
                  <a:lnTo>
                    <a:pt x="0" y="18900"/>
                  </a:lnTo>
                  <a:lnTo>
                    <a:pt x="21600" y="21600"/>
                  </a:lnTo>
                  <a:close/>
                  <a:moveTo>
                    <a:pt x="21600" y="0"/>
                  </a:moveTo>
                </a:path>
              </a:pathLst>
            </a:custGeom>
            <a:solidFill>
              <a:srgbClr val="556C88"/>
            </a:solidFill>
            <a:ln w="25400" cap="flat">
              <a:noFill/>
              <a:miter lim="800000"/>
              <a:headEnd type="none" w="med" len="med"/>
              <a:tailEnd type="none" w="med" len="med"/>
            </a:ln>
          </p:spPr>
          <p:txBody>
            <a:bodyPr lIns="0" tIns="0" rIns="0" bIns="0"/>
            <a:lstStyle/>
            <a:p>
              <a:endParaRPr lang="en-US"/>
            </a:p>
          </p:txBody>
        </p:sp>
        <p:sp>
          <p:nvSpPr>
            <p:cNvPr id="38917" name="AutoShape 5"/>
            <p:cNvSpPr>
              <a:spLocks/>
            </p:cNvSpPr>
            <p:nvPr/>
          </p:nvSpPr>
          <p:spPr bwMode="auto">
            <a:xfrm>
              <a:off x="0" y="672"/>
              <a:ext cx="2928" cy="96"/>
            </a:xfrm>
            <a:custGeom>
              <a:avLst/>
              <a:gdLst>
                <a:gd name="T0" fmla="*/ 10800 w 21600"/>
                <a:gd name="T1" fmla="*/ 10800 h 21600"/>
              </a:gdLst>
              <a:ahLst/>
              <a:cxnLst>
                <a:cxn ang="0">
                  <a:pos x="T0" y="T1"/>
                </a:cxn>
              </a:cxnLst>
              <a:rect l="0" t="0" r="r" b="b"/>
              <a:pathLst>
                <a:path w="21600" h="21600">
                  <a:moveTo>
                    <a:pt x="21600" y="21600"/>
                  </a:moveTo>
                  <a:lnTo>
                    <a:pt x="20892" y="0"/>
                  </a:lnTo>
                  <a:lnTo>
                    <a:pt x="708" y="0"/>
                  </a:lnTo>
                  <a:lnTo>
                    <a:pt x="0" y="21600"/>
                  </a:lnTo>
                  <a:close/>
                  <a:moveTo>
                    <a:pt x="21600" y="21600"/>
                  </a:moveTo>
                </a:path>
              </a:pathLst>
            </a:custGeom>
            <a:solidFill>
              <a:srgbClr val="7190B5"/>
            </a:solidFill>
            <a:ln w="25400" cap="flat">
              <a:noFill/>
              <a:miter lim="800000"/>
              <a:headEnd type="none" w="med" len="med"/>
              <a:tailEnd type="none" w="med" len="med"/>
            </a:ln>
          </p:spPr>
          <p:txBody>
            <a:bodyPr lIns="0" tIns="0" rIns="0" bIns="0"/>
            <a:lstStyle/>
            <a:p>
              <a:endParaRPr lang="en-US"/>
            </a:p>
          </p:txBody>
        </p:sp>
        <p:sp>
          <p:nvSpPr>
            <p:cNvPr id="38918" name="AutoShape 6"/>
            <p:cNvSpPr>
              <a:spLocks/>
            </p:cNvSpPr>
            <p:nvPr/>
          </p:nvSpPr>
          <p:spPr bwMode="auto">
            <a:xfrm>
              <a:off x="0" y="0"/>
              <a:ext cx="2928" cy="768"/>
            </a:xfrm>
            <a:custGeom>
              <a:avLst/>
              <a:gdLst>
                <a:gd name="T0" fmla="*/ 10800 w 21600"/>
                <a:gd name="T1" fmla="*/ 10800 h 21600"/>
              </a:gdLst>
              <a:ahLst/>
              <a:cxnLst>
                <a:cxn ang="0">
                  <a:pos x="T0" y="T1"/>
                </a:cxn>
              </a:cxnLst>
              <a:rect l="0" t="0" r="r" b="b"/>
              <a:pathLst>
                <a:path w="21600" h="21600">
                  <a:moveTo>
                    <a:pt x="708" y="2700"/>
                  </a:moveTo>
                  <a:lnTo>
                    <a:pt x="708" y="18900"/>
                  </a:lnTo>
                  <a:lnTo>
                    <a:pt x="20892" y="18900"/>
                  </a:lnTo>
                  <a:lnTo>
                    <a:pt x="20892" y="2700"/>
                  </a:lnTo>
                  <a:close/>
                  <a:moveTo>
                    <a:pt x="0" y="0"/>
                  </a:moveTo>
                  <a:lnTo>
                    <a:pt x="708" y="2700"/>
                  </a:lnTo>
                  <a:moveTo>
                    <a:pt x="0" y="21600"/>
                  </a:moveTo>
                  <a:lnTo>
                    <a:pt x="708" y="18900"/>
                  </a:lnTo>
                  <a:moveTo>
                    <a:pt x="21600" y="21600"/>
                  </a:moveTo>
                  <a:lnTo>
                    <a:pt x="20892" y="18900"/>
                  </a:lnTo>
                  <a:moveTo>
                    <a:pt x="21600" y="0"/>
                  </a:moveTo>
                  <a:lnTo>
                    <a:pt x="20892" y="2700"/>
                  </a:lnTo>
                </a:path>
              </a:pathLst>
            </a:custGeom>
            <a:noFill/>
            <a:ln w="25400" cap="flat">
              <a:solidFill>
                <a:srgbClr val="385D8A"/>
              </a:solidFill>
              <a:prstDash val="solid"/>
              <a:miter lim="800000"/>
              <a:headEnd type="none" w="med" len="med"/>
              <a:tailEnd type="none" w="med" len="med"/>
            </a:ln>
          </p:spPr>
          <p:txBody>
            <a:bodyPr lIns="0" tIns="0" rIns="0" bIns="0"/>
            <a:lstStyle/>
            <a:p>
              <a:endParaRPr lang="en-US"/>
            </a:p>
          </p:txBody>
        </p:sp>
      </p:grpSp>
      <p:sp>
        <p:nvSpPr>
          <p:cNvPr id="38920" name="Rectangle 8"/>
          <p:cNvSpPr>
            <a:spLocks noChangeArrowheads="1"/>
          </p:cNvSpPr>
          <p:nvPr>
            <p:ph type="title"/>
          </p:nvPr>
        </p:nvSpPr>
        <p:spPr>
          <a:ln/>
        </p:spPr>
        <p:txBody>
          <a:bodyPr rIns="132080"/>
          <a:lstStyle/>
          <a:p>
            <a:r>
              <a:rPr lang="en-US"/>
              <a:t>Incorrect Trial</a:t>
            </a:r>
          </a:p>
        </p:txBody>
      </p:sp>
      <p:graphicFrame>
        <p:nvGraphicFramePr>
          <p:cNvPr id="38921" name="Group 9"/>
          <p:cNvGraphicFramePr>
            <a:graphicFrameLocks noGrp="1"/>
          </p:cNvGraphicFramePr>
          <p:nvPr/>
        </p:nvGraphicFramePr>
        <p:xfrm>
          <a:off x="838200" y="2438400"/>
          <a:ext cx="6934200" cy="2717800"/>
        </p:xfrm>
        <a:graphic>
          <a:graphicData uri="http://schemas.openxmlformats.org/drawingml/2006/table">
            <a:tbl>
              <a:tblPr/>
              <a:tblGrid>
                <a:gridCol w="1600200"/>
                <a:gridCol w="685800"/>
                <a:gridCol w="685800"/>
                <a:gridCol w="685800"/>
                <a:gridCol w="685800"/>
                <a:gridCol w="685800"/>
                <a:gridCol w="1905000"/>
              </a:tblGrid>
              <a:tr h="1346200">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Ring Bell</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71600">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Ring Bell w/D</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0</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Student makes error</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8973" name="Line 61"/>
          <p:cNvSpPr>
            <a:spLocks noChangeShapeType="1"/>
          </p:cNvSpPr>
          <p:nvPr/>
        </p:nvSpPr>
        <p:spPr bwMode="auto">
          <a:xfrm flipH="1">
            <a:off x="3581400" y="4114800"/>
            <a:ext cx="2209800" cy="457200"/>
          </a:xfrm>
          <a:prstGeom prst="line">
            <a:avLst/>
          </a:prstGeom>
          <a:noFill/>
          <a:ln w="57150" cap="flat">
            <a:solidFill>
              <a:schemeClr val="tx1"/>
            </a:solidFill>
            <a:prstDash val="solid"/>
            <a:round/>
            <a:headEnd type="none" w="med" len="med"/>
            <a:tailEnd type="triangle" w="med" len="med"/>
          </a:ln>
        </p:spPr>
        <p:txBody>
          <a:bodyPr lIns="0" tIns="0" rIns="0" bIns="0"/>
          <a:lstStyle/>
          <a:p>
            <a:endParaRPr lang="en-US"/>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43" name="Group 7"/>
          <p:cNvGrpSpPr>
            <a:grpSpLocks/>
          </p:cNvGrpSpPr>
          <p:nvPr/>
        </p:nvGrpSpPr>
        <p:grpSpPr bwMode="auto">
          <a:xfrm>
            <a:off x="1219200" y="228600"/>
            <a:ext cx="6781800" cy="1371600"/>
            <a:chOff x="0" y="0"/>
            <a:chExt cx="4272" cy="864"/>
          </a:xfrm>
        </p:grpSpPr>
        <p:sp>
          <p:nvSpPr>
            <p:cNvPr id="39937" name="AutoShape 1"/>
            <p:cNvSpPr>
              <a:spLocks/>
            </p:cNvSpPr>
            <p:nvPr/>
          </p:nvSpPr>
          <p:spPr bwMode="auto">
            <a:xfrm>
              <a:off x="0" y="0"/>
              <a:ext cx="4272" cy="864"/>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8EB4E3"/>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39938" name="AutoShape 2"/>
            <p:cNvSpPr>
              <a:spLocks/>
            </p:cNvSpPr>
            <p:nvPr/>
          </p:nvSpPr>
          <p:spPr bwMode="auto">
            <a:xfrm>
              <a:off x="0" y="0"/>
              <a:ext cx="4272" cy="108"/>
            </a:xfrm>
            <a:custGeom>
              <a:avLst/>
              <a:gdLst>
                <a:gd name="T0" fmla="*/ 10800 w 21600"/>
                <a:gd name="T1" fmla="*/ 10800 h 21600"/>
              </a:gdLst>
              <a:ahLst/>
              <a:cxnLst>
                <a:cxn ang="0">
                  <a:pos x="T0" y="T1"/>
                </a:cxn>
              </a:cxnLst>
              <a:rect l="0" t="0" r="r" b="b"/>
              <a:pathLst>
                <a:path w="21600" h="21600">
                  <a:moveTo>
                    <a:pt x="0" y="0"/>
                  </a:moveTo>
                  <a:lnTo>
                    <a:pt x="546" y="21600"/>
                  </a:lnTo>
                  <a:lnTo>
                    <a:pt x="21054" y="21600"/>
                  </a:lnTo>
                  <a:lnTo>
                    <a:pt x="21600" y="0"/>
                  </a:lnTo>
                  <a:close/>
                  <a:moveTo>
                    <a:pt x="0" y="0"/>
                  </a:moveTo>
                </a:path>
              </a:pathLst>
            </a:custGeom>
            <a:solidFill>
              <a:srgbClr val="A4C3E8"/>
            </a:solidFill>
            <a:ln w="25400" cap="flat">
              <a:noFill/>
              <a:miter lim="800000"/>
              <a:headEnd type="none" w="med" len="med"/>
              <a:tailEnd type="none" w="med" len="med"/>
            </a:ln>
          </p:spPr>
          <p:txBody>
            <a:bodyPr lIns="0" tIns="0" rIns="0" bIns="0"/>
            <a:lstStyle/>
            <a:p>
              <a:endParaRPr lang="en-US"/>
            </a:p>
          </p:txBody>
        </p:sp>
        <p:sp>
          <p:nvSpPr>
            <p:cNvPr id="39939" name="AutoShape 3"/>
            <p:cNvSpPr>
              <a:spLocks/>
            </p:cNvSpPr>
            <p:nvPr/>
          </p:nvSpPr>
          <p:spPr bwMode="auto">
            <a:xfrm>
              <a:off x="0" y="0"/>
              <a:ext cx="108" cy="864"/>
            </a:xfrm>
            <a:custGeom>
              <a:avLst/>
              <a:gdLst>
                <a:gd name="T0" fmla="*/ 10800 w 21600"/>
                <a:gd name="T1" fmla="*/ 10800 h 21600"/>
              </a:gdLst>
              <a:ahLst/>
              <a:cxnLst>
                <a:cxn ang="0">
                  <a:pos x="T0" y="T1"/>
                </a:cxn>
              </a:cxnLst>
              <a:rect l="0" t="0" r="r" b="b"/>
              <a:pathLst>
                <a:path w="21600" h="21600">
                  <a:moveTo>
                    <a:pt x="0" y="0"/>
                  </a:moveTo>
                  <a:lnTo>
                    <a:pt x="21600" y="2700"/>
                  </a:lnTo>
                  <a:lnTo>
                    <a:pt x="21600" y="18900"/>
                  </a:lnTo>
                  <a:lnTo>
                    <a:pt x="0" y="21600"/>
                  </a:lnTo>
                  <a:close/>
                  <a:moveTo>
                    <a:pt x="0" y="0"/>
                  </a:moveTo>
                </a:path>
              </a:pathLst>
            </a:custGeom>
            <a:solidFill>
              <a:srgbClr val="BBD2EE"/>
            </a:solidFill>
            <a:ln w="25400" cap="flat">
              <a:noFill/>
              <a:miter lim="800000"/>
              <a:headEnd type="none" w="med" len="med"/>
              <a:tailEnd type="none" w="med" len="med"/>
            </a:ln>
          </p:spPr>
          <p:txBody>
            <a:bodyPr lIns="0" tIns="0" rIns="0" bIns="0"/>
            <a:lstStyle/>
            <a:p>
              <a:endParaRPr lang="en-US"/>
            </a:p>
          </p:txBody>
        </p:sp>
        <p:sp>
          <p:nvSpPr>
            <p:cNvPr id="39940" name="AutoShape 4"/>
            <p:cNvSpPr>
              <a:spLocks/>
            </p:cNvSpPr>
            <p:nvPr/>
          </p:nvSpPr>
          <p:spPr bwMode="auto">
            <a:xfrm>
              <a:off x="4164" y="0"/>
              <a:ext cx="108" cy="864"/>
            </a:xfrm>
            <a:custGeom>
              <a:avLst/>
              <a:gdLst>
                <a:gd name="T0" fmla="*/ 10800 w 21600"/>
                <a:gd name="T1" fmla="*/ 10800 h 21600"/>
              </a:gdLst>
              <a:ahLst/>
              <a:cxnLst>
                <a:cxn ang="0">
                  <a:pos x="T0" y="T1"/>
                </a:cxn>
              </a:cxnLst>
              <a:rect l="0" t="0" r="r" b="b"/>
              <a:pathLst>
                <a:path w="21600" h="21600">
                  <a:moveTo>
                    <a:pt x="21600" y="0"/>
                  </a:moveTo>
                  <a:lnTo>
                    <a:pt x="0" y="2700"/>
                  </a:lnTo>
                  <a:lnTo>
                    <a:pt x="0" y="18900"/>
                  </a:lnTo>
                  <a:lnTo>
                    <a:pt x="21600" y="21600"/>
                  </a:lnTo>
                  <a:close/>
                  <a:moveTo>
                    <a:pt x="21600" y="0"/>
                  </a:moveTo>
                </a:path>
              </a:pathLst>
            </a:custGeom>
            <a:solidFill>
              <a:srgbClr val="556C88"/>
            </a:solidFill>
            <a:ln w="25400" cap="flat">
              <a:noFill/>
              <a:miter lim="800000"/>
              <a:headEnd type="none" w="med" len="med"/>
              <a:tailEnd type="none" w="med" len="med"/>
            </a:ln>
          </p:spPr>
          <p:txBody>
            <a:bodyPr lIns="0" tIns="0" rIns="0" bIns="0"/>
            <a:lstStyle/>
            <a:p>
              <a:endParaRPr lang="en-US"/>
            </a:p>
          </p:txBody>
        </p:sp>
        <p:sp>
          <p:nvSpPr>
            <p:cNvPr id="39941" name="AutoShape 5"/>
            <p:cNvSpPr>
              <a:spLocks/>
            </p:cNvSpPr>
            <p:nvPr/>
          </p:nvSpPr>
          <p:spPr bwMode="auto">
            <a:xfrm>
              <a:off x="0" y="756"/>
              <a:ext cx="4272" cy="108"/>
            </a:xfrm>
            <a:custGeom>
              <a:avLst/>
              <a:gdLst>
                <a:gd name="T0" fmla="*/ 10800 w 21600"/>
                <a:gd name="T1" fmla="*/ 10800 h 21600"/>
              </a:gdLst>
              <a:ahLst/>
              <a:cxnLst>
                <a:cxn ang="0">
                  <a:pos x="T0" y="T1"/>
                </a:cxn>
              </a:cxnLst>
              <a:rect l="0" t="0" r="r" b="b"/>
              <a:pathLst>
                <a:path w="21600" h="21600">
                  <a:moveTo>
                    <a:pt x="21600" y="21600"/>
                  </a:moveTo>
                  <a:lnTo>
                    <a:pt x="21054" y="0"/>
                  </a:lnTo>
                  <a:lnTo>
                    <a:pt x="546" y="0"/>
                  </a:lnTo>
                  <a:lnTo>
                    <a:pt x="0" y="21600"/>
                  </a:lnTo>
                  <a:close/>
                  <a:moveTo>
                    <a:pt x="21600" y="21600"/>
                  </a:moveTo>
                </a:path>
              </a:pathLst>
            </a:custGeom>
            <a:solidFill>
              <a:srgbClr val="7190B5"/>
            </a:solidFill>
            <a:ln w="25400" cap="flat">
              <a:noFill/>
              <a:miter lim="800000"/>
              <a:headEnd type="none" w="med" len="med"/>
              <a:tailEnd type="none" w="med" len="med"/>
            </a:ln>
          </p:spPr>
          <p:txBody>
            <a:bodyPr lIns="0" tIns="0" rIns="0" bIns="0"/>
            <a:lstStyle/>
            <a:p>
              <a:endParaRPr lang="en-US"/>
            </a:p>
          </p:txBody>
        </p:sp>
        <p:sp>
          <p:nvSpPr>
            <p:cNvPr id="39942" name="AutoShape 6"/>
            <p:cNvSpPr>
              <a:spLocks/>
            </p:cNvSpPr>
            <p:nvPr/>
          </p:nvSpPr>
          <p:spPr bwMode="auto">
            <a:xfrm>
              <a:off x="0" y="0"/>
              <a:ext cx="4272" cy="864"/>
            </a:xfrm>
            <a:custGeom>
              <a:avLst/>
              <a:gdLst>
                <a:gd name="T0" fmla="*/ 10800 w 21600"/>
                <a:gd name="T1" fmla="*/ 10800 h 21600"/>
              </a:gdLst>
              <a:ahLst/>
              <a:cxnLst>
                <a:cxn ang="0">
                  <a:pos x="T0" y="T1"/>
                </a:cxn>
              </a:cxnLst>
              <a:rect l="0" t="0" r="r" b="b"/>
              <a:pathLst>
                <a:path w="21600" h="21600">
                  <a:moveTo>
                    <a:pt x="546" y="2700"/>
                  </a:moveTo>
                  <a:lnTo>
                    <a:pt x="546" y="18900"/>
                  </a:lnTo>
                  <a:lnTo>
                    <a:pt x="21054" y="18900"/>
                  </a:lnTo>
                  <a:lnTo>
                    <a:pt x="21054" y="2700"/>
                  </a:lnTo>
                  <a:close/>
                  <a:moveTo>
                    <a:pt x="0" y="0"/>
                  </a:moveTo>
                  <a:lnTo>
                    <a:pt x="546" y="2700"/>
                  </a:lnTo>
                  <a:moveTo>
                    <a:pt x="0" y="21600"/>
                  </a:moveTo>
                  <a:lnTo>
                    <a:pt x="546" y="18900"/>
                  </a:lnTo>
                  <a:moveTo>
                    <a:pt x="21600" y="21600"/>
                  </a:moveTo>
                  <a:lnTo>
                    <a:pt x="21054" y="18900"/>
                  </a:lnTo>
                  <a:moveTo>
                    <a:pt x="21600" y="0"/>
                  </a:moveTo>
                  <a:lnTo>
                    <a:pt x="21054" y="2700"/>
                  </a:lnTo>
                </a:path>
              </a:pathLst>
            </a:custGeom>
            <a:noFill/>
            <a:ln w="25400" cap="flat">
              <a:solidFill>
                <a:srgbClr val="385D8A"/>
              </a:solidFill>
              <a:prstDash val="solid"/>
              <a:miter lim="800000"/>
              <a:headEnd type="none" w="med" len="med"/>
              <a:tailEnd type="none" w="med" len="med"/>
            </a:ln>
          </p:spPr>
          <p:txBody>
            <a:bodyPr lIns="0" tIns="0" rIns="0" bIns="0"/>
            <a:lstStyle/>
            <a:p>
              <a:endParaRPr lang="en-US"/>
            </a:p>
          </p:txBody>
        </p:sp>
      </p:grpSp>
      <p:sp>
        <p:nvSpPr>
          <p:cNvPr id="39944" name="Rectangle 8"/>
          <p:cNvSpPr>
            <a:spLocks noChangeArrowheads="1"/>
          </p:cNvSpPr>
          <p:nvPr>
            <p:ph type="title"/>
          </p:nvPr>
        </p:nvSpPr>
        <p:spPr>
          <a:xfrm>
            <a:off x="457200" y="0"/>
            <a:ext cx="8229600" cy="1600200"/>
          </a:xfrm>
          <a:ln/>
        </p:spPr>
        <p:txBody>
          <a:bodyPr rIns="132080"/>
          <a:lstStyle/>
          <a:p>
            <a:r>
              <a:rPr lang="en-US" sz="3600"/>
              <a:t>Error Correction Procedure</a:t>
            </a:r>
          </a:p>
        </p:txBody>
      </p:sp>
      <p:graphicFrame>
        <p:nvGraphicFramePr>
          <p:cNvPr id="39945" name="Group 9"/>
          <p:cNvGraphicFramePr>
            <a:graphicFrameLocks noGrp="1"/>
          </p:cNvGraphicFramePr>
          <p:nvPr/>
        </p:nvGraphicFramePr>
        <p:xfrm>
          <a:off x="914400" y="1905000"/>
          <a:ext cx="6934200" cy="3997325"/>
        </p:xfrm>
        <a:graphic>
          <a:graphicData uri="http://schemas.openxmlformats.org/drawingml/2006/table">
            <a:tbl>
              <a:tblPr/>
              <a:tblGrid>
                <a:gridCol w="1600200"/>
                <a:gridCol w="685800"/>
                <a:gridCol w="685800"/>
                <a:gridCol w="685800"/>
                <a:gridCol w="685800"/>
                <a:gridCol w="685800"/>
                <a:gridCol w="1905000"/>
              </a:tblGrid>
              <a:tr h="1346200">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Ring Bell</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51125">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Ring Bell w/D</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0</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Always provide a correction procedure (/) after an error (0)</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9997" name="Line 61"/>
          <p:cNvSpPr>
            <a:spLocks noChangeShapeType="1"/>
          </p:cNvSpPr>
          <p:nvPr/>
        </p:nvSpPr>
        <p:spPr bwMode="auto">
          <a:xfrm flipH="1">
            <a:off x="3276600" y="3810000"/>
            <a:ext cx="228600" cy="381000"/>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39998" name="Line 62"/>
          <p:cNvSpPr>
            <a:spLocks noChangeShapeType="1"/>
          </p:cNvSpPr>
          <p:nvPr/>
        </p:nvSpPr>
        <p:spPr bwMode="auto">
          <a:xfrm rot="10800000">
            <a:off x="3505200" y="4419600"/>
            <a:ext cx="2209800" cy="1219200"/>
          </a:xfrm>
          <a:prstGeom prst="line">
            <a:avLst/>
          </a:prstGeom>
          <a:noFill/>
          <a:ln w="76200" cap="flat">
            <a:solidFill>
              <a:schemeClr val="tx1"/>
            </a:solidFill>
            <a:prstDash val="solid"/>
            <a:round/>
            <a:headEnd type="none" w="med" len="med"/>
            <a:tailEnd type="triangle" w="med" len="med"/>
          </a:ln>
        </p:spPr>
        <p:txBody>
          <a:bodyPr lIns="0" tIns="0" rIns="0" bIns="0"/>
          <a:lstStyle/>
          <a:p>
            <a:endParaRPr 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p:cNvSpPr>
          <p:nvPr/>
        </p:nvSpPr>
        <p:spPr bwMode="auto">
          <a:xfrm>
            <a:off x="6553200" y="6245225"/>
            <a:ext cx="2146300" cy="304800"/>
          </a:xfrm>
          <a:prstGeom prst="rect">
            <a:avLst/>
          </a:prstGeom>
          <a:noFill/>
          <a:ln w="12700" cap="flat">
            <a:noFill/>
            <a:miter lim="800000"/>
            <a:headEnd type="none" w="med" len="med"/>
            <a:tailEnd type="none" w="med" len="med"/>
          </a:ln>
        </p:spPr>
        <p:txBody>
          <a:bodyPr lIns="0" tIns="0" rIns="40639" bIns="0"/>
          <a:lstStyle/>
          <a:p>
            <a:pPr marL="39688" algn="r"/>
            <a:r>
              <a:rPr lang="en-US" sz="1400">
                <a:solidFill>
                  <a:schemeClr val="tx1"/>
                </a:solidFill>
                <a:cs typeface="Arial" charset="0"/>
              </a:rPr>
              <a:t>18</a:t>
            </a:r>
          </a:p>
        </p:txBody>
      </p:sp>
      <p:sp>
        <p:nvSpPr>
          <p:cNvPr id="8194" name="Rectangle 2"/>
          <p:cNvSpPr>
            <a:spLocks noChangeArrowheads="1"/>
          </p:cNvSpPr>
          <p:nvPr>
            <p:ph type="title"/>
          </p:nvPr>
        </p:nvSpPr>
        <p:spPr>
          <a:ln/>
        </p:spPr>
        <p:txBody>
          <a:bodyPr rIns="132080"/>
          <a:lstStyle/>
          <a:p>
            <a:r>
              <a:rPr lang="en-US" sz="4000"/>
              <a:t>Complete the </a:t>
            </a:r>
            <a:br>
              <a:rPr lang="en-US" sz="4000"/>
            </a:br>
            <a:r>
              <a:rPr lang="en-US" sz="4000" u="sng"/>
              <a:t>Student Learning Profile (SLP)</a:t>
            </a:r>
          </a:p>
        </p:txBody>
      </p:sp>
      <p:sp>
        <p:nvSpPr>
          <p:cNvPr id="8195" name="Rectangle 3"/>
          <p:cNvSpPr>
            <a:spLocks noChangeArrowheads="1"/>
          </p:cNvSpPr>
          <p:nvPr>
            <p:ph type="body" idx="1"/>
          </p:nvPr>
        </p:nvSpPr>
        <p:spPr>
          <a:ln/>
        </p:spPr>
        <p:txBody>
          <a:bodyPr rIns="132080"/>
          <a:lstStyle/>
          <a:p>
            <a:r>
              <a:rPr lang="en-US" sz="2800"/>
              <a:t>Fill out the SLP for the child</a:t>
            </a:r>
          </a:p>
          <a:p>
            <a:r>
              <a:rPr lang="en-US" sz="2800"/>
              <a:t>Each curriculum area (column) of the SLP is independent </a:t>
            </a:r>
          </a:p>
          <a:p>
            <a:r>
              <a:rPr lang="en-US" sz="2800"/>
              <a:t>Complete the Level I, II and III profile as needed until you find the student’s level in each curriculum area</a:t>
            </a:r>
          </a:p>
          <a:p>
            <a:r>
              <a:rPr lang="en-US" sz="2800"/>
              <a:t>Using the Program Guide of the SLP put a check mark beside each Lesson that is mastered and circle each lesson that needs to be taught</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7" name="Group 7"/>
          <p:cNvGrpSpPr>
            <a:grpSpLocks/>
          </p:cNvGrpSpPr>
          <p:nvPr/>
        </p:nvGrpSpPr>
        <p:grpSpPr bwMode="auto">
          <a:xfrm>
            <a:off x="685800" y="228600"/>
            <a:ext cx="7696200" cy="1447800"/>
            <a:chOff x="0" y="0"/>
            <a:chExt cx="4848" cy="912"/>
          </a:xfrm>
        </p:grpSpPr>
        <p:sp>
          <p:nvSpPr>
            <p:cNvPr id="40961" name="AutoShape 1"/>
            <p:cNvSpPr>
              <a:spLocks/>
            </p:cNvSpPr>
            <p:nvPr/>
          </p:nvSpPr>
          <p:spPr bwMode="auto">
            <a:xfrm>
              <a:off x="0" y="0"/>
              <a:ext cx="4848" cy="911"/>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8EB4E3"/>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40962" name="AutoShape 2"/>
            <p:cNvSpPr>
              <a:spLocks/>
            </p:cNvSpPr>
            <p:nvPr/>
          </p:nvSpPr>
          <p:spPr bwMode="auto">
            <a:xfrm>
              <a:off x="0" y="0"/>
              <a:ext cx="4848" cy="113"/>
            </a:xfrm>
            <a:custGeom>
              <a:avLst/>
              <a:gdLst>
                <a:gd name="T0" fmla="*/ 10800 w 21600"/>
                <a:gd name="T1" fmla="*/ 10800 h 21600"/>
              </a:gdLst>
              <a:ahLst/>
              <a:cxnLst>
                <a:cxn ang="0">
                  <a:pos x="T0" y="T1"/>
                </a:cxn>
              </a:cxnLst>
              <a:rect l="0" t="0" r="r" b="b"/>
              <a:pathLst>
                <a:path w="21600" h="21600">
                  <a:moveTo>
                    <a:pt x="0" y="0"/>
                  </a:moveTo>
                  <a:lnTo>
                    <a:pt x="508" y="21600"/>
                  </a:lnTo>
                  <a:lnTo>
                    <a:pt x="21092" y="21600"/>
                  </a:lnTo>
                  <a:lnTo>
                    <a:pt x="21600" y="0"/>
                  </a:lnTo>
                  <a:close/>
                  <a:moveTo>
                    <a:pt x="0" y="0"/>
                  </a:moveTo>
                </a:path>
              </a:pathLst>
            </a:custGeom>
            <a:solidFill>
              <a:srgbClr val="A4C3E8"/>
            </a:solidFill>
            <a:ln w="25400" cap="flat">
              <a:noFill/>
              <a:miter lim="800000"/>
              <a:headEnd type="none" w="med" len="med"/>
              <a:tailEnd type="none" w="med" len="med"/>
            </a:ln>
          </p:spPr>
          <p:txBody>
            <a:bodyPr lIns="0" tIns="0" rIns="0" bIns="0"/>
            <a:lstStyle/>
            <a:p>
              <a:endParaRPr lang="en-US"/>
            </a:p>
          </p:txBody>
        </p:sp>
        <p:sp>
          <p:nvSpPr>
            <p:cNvPr id="40963" name="AutoShape 3"/>
            <p:cNvSpPr>
              <a:spLocks/>
            </p:cNvSpPr>
            <p:nvPr/>
          </p:nvSpPr>
          <p:spPr bwMode="auto">
            <a:xfrm>
              <a:off x="0" y="0"/>
              <a:ext cx="114" cy="911"/>
            </a:xfrm>
            <a:custGeom>
              <a:avLst/>
              <a:gdLst>
                <a:gd name="T0" fmla="*/ 10800 w 21600"/>
                <a:gd name="T1" fmla="*/ 10800 h 21600"/>
              </a:gdLst>
              <a:ahLst/>
              <a:cxnLst>
                <a:cxn ang="0">
                  <a:pos x="T0" y="T1"/>
                </a:cxn>
              </a:cxnLst>
              <a:rect l="0" t="0" r="r" b="b"/>
              <a:pathLst>
                <a:path w="21600" h="21600">
                  <a:moveTo>
                    <a:pt x="0" y="0"/>
                  </a:moveTo>
                  <a:lnTo>
                    <a:pt x="21600" y="2700"/>
                  </a:lnTo>
                  <a:lnTo>
                    <a:pt x="21600" y="18900"/>
                  </a:lnTo>
                  <a:lnTo>
                    <a:pt x="0" y="21600"/>
                  </a:lnTo>
                  <a:close/>
                  <a:moveTo>
                    <a:pt x="0" y="0"/>
                  </a:moveTo>
                </a:path>
              </a:pathLst>
            </a:custGeom>
            <a:solidFill>
              <a:srgbClr val="BBD2EE"/>
            </a:solidFill>
            <a:ln w="25400" cap="flat">
              <a:noFill/>
              <a:miter lim="800000"/>
              <a:headEnd type="none" w="med" len="med"/>
              <a:tailEnd type="none" w="med" len="med"/>
            </a:ln>
          </p:spPr>
          <p:txBody>
            <a:bodyPr lIns="0" tIns="0" rIns="0" bIns="0"/>
            <a:lstStyle/>
            <a:p>
              <a:endParaRPr lang="en-US"/>
            </a:p>
          </p:txBody>
        </p:sp>
        <p:sp>
          <p:nvSpPr>
            <p:cNvPr id="40964" name="AutoShape 4"/>
            <p:cNvSpPr>
              <a:spLocks/>
            </p:cNvSpPr>
            <p:nvPr/>
          </p:nvSpPr>
          <p:spPr bwMode="auto">
            <a:xfrm>
              <a:off x="4734" y="0"/>
              <a:ext cx="114" cy="911"/>
            </a:xfrm>
            <a:custGeom>
              <a:avLst/>
              <a:gdLst>
                <a:gd name="T0" fmla="*/ 10800 w 21600"/>
                <a:gd name="T1" fmla="*/ 10800 h 21600"/>
              </a:gdLst>
              <a:ahLst/>
              <a:cxnLst>
                <a:cxn ang="0">
                  <a:pos x="T0" y="T1"/>
                </a:cxn>
              </a:cxnLst>
              <a:rect l="0" t="0" r="r" b="b"/>
              <a:pathLst>
                <a:path w="21600" h="21600">
                  <a:moveTo>
                    <a:pt x="21600" y="0"/>
                  </a:moveTo>
                  <a:lnTo>
                    <a:pt x="0" y="2700"/>
                  </a:lnTo>
                  <a:lnTo>
                    <a:pt x="0" y="18900"/>
                  </a:lnTo>
                  <a:lnTo>
                    <a:pt x="21600" y="21600"/>
                  </a:lnTo>
                  <a:close/>
                  <a:moveTo>
                    <a:pt x="21600" y="0"/>
                  </a:moveTo>
                </a:path>
              </a:pathLst>
            </a:custGeom>
            <a:solidFill>
              <a:srgbClr val="556C88"/>
            </a:solidFill>
            <a:ln w="25400" cap="flat">
              <a:noFill/>
              <a:miter lim="800000"/>
              <a:headEnd type="none" w="med" len="med"/>
              <a:tailEnd type="none" w="med" len="med"/>
            </a:ln>
          </p:spPr>
          <p:txBody>
            <a:bodyPr lIns="0" tIns="0" rIns="0" bIns="0"/>
            <a:lstStyle/>
            <a:p>
              <a:endParaRPr lang="en-US"/>
            </a:p>
          </p:txBody>
        </p:sp>
        <p:sp>
          <p:nvSpPr>
            <p:cNvPr id="40965" name="AutoShape 5"/>
            <p:cNvSpPr>
              <a:spLocks/>
            </p:cNvSpPr>
            <p:nvPr/>
          </p:nvSpPr>
          <p:spPr bwMode="auto">
            <a:xfrm>
              <a:off x="0" y="798"/>
              <a:ext cx="4848" cy="114"/>
            </a:xfrm>
            <a:custGeom>
              <a:avLst/>
              <a:gdLst>
                <a:gd name="T0" fmla="*/ 10800 w 21600"/>
                <a:gd name="T1" fmla="*/ 10800 h 21600"/>
              </a:gdLst>
              <a:ahLst/>
              <a:cxnLst>
                <a:cxn ang="0">
                  <a:pos x="T0" y="T1"/>
                </a:cxn>
              </a:cxnLst>
              <a:rect l="0" t="0" r="r" b="b"/>
              <a:pathLst>
                <a:path w="21600" h="21600">
                  <a:moveTo>
                    <a:pt x="21600" y="21600"/>
                  </a:moveTo>
                  <a:lnTo>
                    <a:pt x="21092" y="0"/>
                  </a:lnTo>
                  <a:lnTo>
                    <a:pt x="508" y="0"/>
                  </a:lnTo>
                  <a:lnTo>
                    <a:pt x="0" y="21600"/>
                  </a:lnTo>
                  <a:close/>
                  <a:moveTo>
                    <a:pt x="21600" y="21600"/>
                  </a:moveTo>
                </a:path>
              </a:pathLst>
            </a:custGeom>
            <a:solidFill>
              <a:srgbClr val="7190B5"/>
            </a:solidFill>
            <a:ln w="25400" cap="flat">
              <a:noFill/>
              <a:miter lim="800000"/>
              <a:headEnd type="none" w="med" len="med"/>
              <a:tailEnd type="none" w="med" len="med"/>
            </a:ln>
          </p:spPr>
          <p:txBody>
            <a:bodyPr lIns="0" tIns="0" rIns="0" bIns="0"/>
            <a:lstStyle/>
            <a:p>
              <a:endParaRPr lang="en-US"/>
            </a:p>
          </p:txBody>
        </p:sp>
        <p:sp>
          <p:nvSpPr>
            <p:cNvPr id="40966" name="AutoShape 6"/>
            <p:cNvSpPr>
              <a:spLocks/>
            </p:cNvSpPr>
            <p:nvPr/>
          </p:nvSpPr>
          <p:spPr bwMode="auto">
            <a:xfrm>
              <a:off x="0" y="0"/>
              <a:ext cx="4848" cy="911"/>
            </a:xfrm>
            <a:custGeom>
              <a:avLst/>
              <a:gdLst>
                <a:gd name="T0" fmla="*/ 10800 w 21600"/>
                <a:gd name="T1" fmla="*/ 10800 h 21600"/>
              </a:gdLst>
              <a:ahLst/>
              <a:cxnLst>
                <a:cxn ang="0">
                  <a:pos x="T0" y="T1"/>
                </a:cxn>
              </a:cxnLst>
              <a:rect l="0" t="0" r="r" b="b"/>
              <a:pathLst>
                <a:path w="21600" h="21600">
                  <a:moveTo>
                    <a:pt x="508" y="2700"/>
                  </a:moveTo>
                  <a:lnTo>
                    <a:pt x="508" y="18900"/>
                  </a:lnTo>
                  <a:lnTo>
                    <a:pt x="21092" y="18900"/>
                  </a:lnTo>
                  <a:lnTo>
                    <a:pt x="21092" y="2700"/>
                  </a:lnTo>
                  <a:close/>
                  <a:moveTo>
                    <a:pt x="0" y="0"/>
                  </a:moveTo>
                  <a:lnTo>
                    <a:pt x="508" y="2700"/>
                  </a:lnTo>
                  <a:moveTo>
                    <a:pt x="0" y="21600"/>
                  </a:moveTo>
                  <a:lnTo>
                    <a:pt x="508" y="18900"/>
                  </a:lnTo>
                  <a:moveTo>
                    <a:pt x="21600" y="21600"/>
                  </a:moveTo>
                  <a:lnTo>
                    <a:pt x="21092" y="18900"/>
                  </a:lnTo>
                  <a:moveTo>
                    <a:pt x="21600" y="0"/>
                  </a:moveTo>
                  <a:lnTo>
                    <a:pt x="21092" y="2700"/>
                  </a:lnTo>
                </a:path>
              </a:pathLst>
            </a:custGeom>
            <a:noFill/>
            <a:ln w="25400" cap="flat">
              <a:solidFill>
                <a:srgbClr val="385D8A"/>
              </a:solidFill>
              <a:prstDash val="solid"/>
              <a:miter lim="800000"/>
              <a:headEnd type="none" w="med" len="med"/>
              <a:tailEnd type="none" w="med" len="med"/>
            </a:ln>
          </p:spPr>
          <p:txBody>
            <a:bodyPr lIns="0" tIns="0" rIns="0" bIns="0"/>
            <a:lstStyle/>
            <a:p>
              <a:endParaRPr lang="en-US"/>
            </a:p>
          </p:txBody>
        </p:sp>
      </p:grpSp>
      <p:sp>
        <p:nvSpPr>
          <p:cNvPr id="40968" name="Rectangle 8"/>
          <p:cNvSpPr>
            <a:spLocks noChangeArrowheads="1"/>
          </p:cNvSpPr>
          <p:nvPr>
            <p:ph type="title"/>
          </p:nvPr>
        </p:nvSpPr>
        <p:spPr>
          <a:ln/>
        </p:spPr>
        <p:txBody>
          <a:bodyPr rIns="132080"/>
          <a:lstStyle/>
          <a:p>
            <a:r>
              <a:rPr lang="en-US" sz="3600"/>
              <a:t>Next Trial After Prompted Trial </a:t>
            </a:r>
          </a:p>
        </p:txBody>
      </p:sp>
      <p:graphicFrame>
        <p:nvGraphicFramePr>
          <p:cNvPr id="40969" name="Group 9"/>
          <p:cNvGraphicFramePr>
            <a:graphicFrameLocks noGrp="1"/>
          </p:cNvGraphicFramePr>
          <p:nvPr/>
        </p:nvGraphicFramePr>
        <p:xfrm>
          <a:off x="838200" y="2438400"/>
          <a:ext cx="6934200" cy="3632200"/>
        </p:xfrm>
        <a:graphic>
          <a:graphicData uri="http://schemas.openxmlformats.org/drawingml/2006/table">
            <a:tbl>
              <a:tblPr/>
              <a:tblGrid>
                <a:gridCol w="1600200"/>
                <a:gridCol w="685800"/>
                <a:gridCol w="685800"/>
                <a:gridCol w="685800"/>
                <a:gridCol w="685800"/>
                <a:gridCol w="685800"/>
                <a:gridCol w="1905000"/>
              </a:tblGrid>
              <a:tr h="1346200">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Ring Bell</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0">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Ring Bell w/D</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0</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4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After prompted trial, keep position of items the same</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1021" name="Line 61"/>
          <p:cNvSpPr>
            <a:spLocks noChangeShapeType="1"/>
          </p:cNvSpPr>
          <p:nvPr/>
        </p:nvSpPr>
        <p:spPr bwMode="auto">
          <a:xfrm flipH="1">
            <a:off x="3200400" y="4343400"/>
            <a:ext cx="228600" cy="381000"/>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41022" name="Line 62"/>
          <p:cNvSpPr>
            <a:spLocks noChangeShapeType="1"/>
          </p:cNvSpPr>
          <p:nvPr/>
        </p:nvSpPr>
        <p:spPr bwMode="auto">
          <a:xfrm flipH="1">
            <a:off x="4191000" y="3962400"/>
            <a:ext cx="1447800" cy="304800"/>
          </a:xfrm>
          <a:prstGeom prst="line">
            <a:avLst/>
          </a:prstGeom>
          <a:noFill/>
          <a:ln w="38100" cap="flat">
            <a:solidFill>
              <a:schemeClr val="tx1"/>
            </a:solidFill>
            <a:prstDash val="solid"/>
            <a:round/>
            <a:headEnd type="none" w="med" len="med"/>
            <a:tailEnd type="triangle" w="med" len="med"/>
          </a:ln>
        </p:spPr>
        <p:txBody>
          <a:bodyPr lIns="0" tIns="0" rIns="0" bIns="0"/>
          <a:lstStyle/>
          <a:p>
            <a:endParaRPr lang="en-US"/>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5" name="Group 7"/>
          <p:cNvGrpSpPr>
            <a:grpSpLocks/>
          </p:cNvGrpSpPr>
          <p:nvPr/>
        </p:nvGrpSpPr>
        <p:grpSpPr bwMode="auto">
          <a:xfrm>
            <a:off x="914400" y="304800"/>
            <a:ext cx="7315200" cy="1219200"/>
            <a:chOff x="0" y="0"/>
            <a:chExt cx="4608" cy="768"/>
          </a:xfrm>
        </p:grpSpPr>
        <p:sp>
          <p:nvSpPr>
            <p:cNvPr id="43009" name="AutoShape 1"/>
            <p:cNvSpPr>
              <a:spLocks/>
            </p:cNvSpPr>
            <p:nvPr/>
          </p:nvSpPr>
          <p:spPr bwMode="auto">
            <a:xfrm>
              <a:off x="0" y="0"/>
              <a:ext cx="4608" cy="768"/>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8EB4E3"/>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43010" name="AutoShape 2"/>
            <p:cNvSpPr>
              <a:spLocks/>
            </p:cNvSpPr>
            <p:nvPr/>
          </p:nvSpPr>
          <p:spPr bwMode="auto">
            <a:xfrm>
              <a:off x="0" y="0"/>
              <a:ext cx="4608" cy="96"/>
            </a:xfrm>
            <a:custGeom>
              <a:avLst/>
              <a:gdLst>
                <a:gd name="T0" fmla="*/ 10800 w 21600"/>
                <a:gd name="T1" fmla="*/ 10800 h 21600"/>
              </a:gdLst>
              <a:ahLst/>
              <a:cxnLst>
                <a:cxn ang="0">
                  <a:pos x="T0" y="T1"/>
                </a:cxn>
              </a:cxnLst>
              <a:rect l="0" t="0" r="r" b="b"/>
              <a:pathLst>
                <a:path w="21600" h="21600">
                  <a:moveTo>
                    <a:pt x="0" y="0"/>
                  </a:moveTo>
                  <a:lnTo>
                    <a:pt x="450" y="21600"/>
                  </a:lnTo>
                  <a:lnTo>
                    <a:pt x="21150" y="21600"/>
                  </a:lnTo>
                  <a:lnTo>
                    <a:pt x="21600" y="0"/>
                  </a:lnTo>
                  <a:close/>
                  <a:moveTo>
                    <a:pt x="0" y="0"/>
                  </a:moveTo>
                </a:path>
              </a:pathLst>
            </a:custGeom>
            <a:solidFill>
              <a:srgbClr val="A4C3E8"/>
            </a:solidFill>
            <a:ln w="25400" cap="flat">
              <a:noFill/>
              <a:miter lim="800000"/>
              <a:headEnd type="none" w="med" len="med"/>
              <a:tailEnd type="none" w="med" len="med"/>
            </a:ln>
          </p:spPr>
          <p:txBody>
            <a:bodyPr lIns="0" tIns="0" rIns="0" bIns="0"/>
            <a:lstStyle/>
            <a:p>
              <a:endParaRPr lang="en-US"/>
            </a:p>
          </p:txBody>
        </p:sp>
        <p:sp>
          <p:nvSpPr>
            <p:cNvPr id="43011" name="AutoShape 3"/>
            <p:cNvSpPr>
              <a:spLocks/>
            </p:cNvSpPr>
            <p:nvPr/>
          </p:nvSpPr>
          <p:spPr bwMode="auto">
            <a:xfrm>
              <a:off x="0" y="0"/>
              <a:ext cx="96" cy="768"/>
            </a:xfrm>
            <a:custGeom>
              <a:avLst/>
              <a:gdLst>
                <a:gd name="T0" fmla="*/ 10800 w 21600"/>
                <a:gd name="T1" fmla="*/ 10800 h 21600"/>
              </a:gdLst>
              <a:ahLst/>
              <a:cxnLst>
                <a:cxn ang="0">
                  <a:pos x="T0" y="T1"/>
                </a:cxn>
              </a:cxnLst>
              <a:rect l="0" t="0" r="r" b="b"/>
              <a:pathLst>
                <a:path w="21600" h="21600">
                  <a:moveTo>
                    <a:pt x="0" y="0"/>
                  </a:moveTo>
                  <a:lnTo>
                    <a:pt x="21600" y="2700"/>
                  </a:lnTo>
                  <a:lnTo>
                    <a:pt x="21600" y="18900"/>
                  </a:lnTo>
                  <a:lnTo>
                    <a:pt x="0" y="21600"/>
                  </a:lnTo>
                  <a:close/>
                  <a:moveTo>
                    <a:pt x="0" y="0"/>
                  </a:moveTo>
                </a:path>
              </a:pathLst>
            </a:custGeom>
            <a:solidFill>
              <a:srgbClr val="BBD2EE"/>
            </a:solidFill>
            <a:ln w="25400" cap="flat">
              <a:noFill/>
              <a:miter lim="800000"/>
              <a:headEnd type="none" w="med" len="med"/>
              <a:tailEnd type="none" w="med" len="med"/>
            </a:ln>
          </p:spPr>
          <p:txBody>
            <a:bodyPr lIns="0" tIns="0" rIns="0" bIns="0"/>
            <a:lstStyle/>
            <a:p>
              <a:endParaRPr lang="en-US"/>
            </a:p>
          </p:txBody>
        </p:sp>
        <p:sp>
          <p:nvSpPr>
            <p:cNvPr id="43012" name="AutoShape 4"/>
            <p:cNvSpPr>
              <a:spLocks/>
            </p:cNvSpPr>
            <p:nvPr/>
          </p:nvSpPr>
          <p:spPr bwMode="auto">
            <a:xfrm>
              <a:off x="4512" y="0"/>
              <a:ext cx="96" cy="768"/>
            </a:xfrm>
            <a:custGeom>
              <a:avLst/>
              <a:gdLst>
                <a:gd name="T0" fmla="*/ 10800 w 21600"/>
                <a:gd name="T1" fmla="*/ 10800 h 21600"/>
              </a:gdLst>
              <a:ahLst/>
              <a:cxnLst>
                <a:cxn ang="0">
                  <a:pos x="T0" y="T1"/>
                </a:cxn>
              </a:cxnLst>
              <a:rect l="0" t="0" r="r" b="b"/>
              <a:pathLst>
                <a:path w="21600" h="21600">
                  <a:moveTo>
                    <a:pt x="21600" y="0"/>
                  </a:moveTo>
                  <a:lnTo>
                    <a:pt x="0" y="2700"/>
                  </a:lnTo>
                  <a:lnTo>
                    <a:pt x="0" y="18900"/>
                  </a:lnTo>
                  <a:lnTo>
                    <a:pt x="21600" y="21600"/>
                  </a:lnTo>
                  <a:close/>
                  <a:moveTo>
                    <a:pt x="21600" y="0"/>
                  </a:moveTo>
                </a:path>
              </a:pathLst>
            </a:custGeom>
            <a:solidFill>
              <a:srgbClr val="556C88"/>
            </a:solidFill>
            <a:ln w="25400" cap="flat">
              <a:noFill/>
              <a:miter lim="800000"/>
              <a:headEnd type="none" w="med" len="med"/>
              <a:tailEnd type="none" w="med" len="med"/>
            </a:ln>
          </p:spPr>
          <p:txBody>
            <a:bodyPr lIns="0" tIns="0" rIns="0" bIns="0"/>
            <a:lstStyle/>
            <a:p>
              <a:endParaRPr lang="en-US"/>
            </a:p>
          </p:txBody>
        </p:sp>
        <p:sp>
          <p:nvSpPr>
            <p:cNvPr id="43013" name="AutoShape 5"/>
            <p:cNvSpPr>
              <a:spLocks/>
            </p:cNvSpPr>
            <p:nvPr/>
          </p:nvSpPr>
          <p:spPr bwMode="auto">
            <a:xfrm>
              <a:off x="0" y="672"/>
              <a:ext cx="4608" cy="96"/>
            </a:xfrm>
            <a:custGeom>
              <a:avLst/>
              <a:gdLst>
                <a:gd name="T0" fmla="*/ 10800 w 21600"/>
                <a:gd name="T1" fmla="*/ 10800 h 21600"/>
              </a:gdLst>
              <a:ahLst/>
              <a:cxnLst>
                <a:cxn ang="0">
                  <a:pos x="T0" y="T1"/>
                </a:cxn>
              </a:cxnLst>
              <a:rect l="0" t="0" r="r" b="b"/>
              <a:pathLst>
                <a:path w="21600" h="21600">
                  <a:moveTo>
                    <a:pt x="21600" y="21600"/>
                  </a:moveTo>
                  <a:lnTo>
                    <a:pt x="21150" y="0"/>
                  </a:lnTo>
                  <a:lnTo>
                    <a:pt x="450" y="0"/>
                  </a:lnTo>
                  <a:lnTo>
                    <a:pt x="0" y="21600"/>
                  </a:lnTo>
                  <a:close/>
                  <a:moveTo>
                    <a:pt x="21600" y="21600"/>
                  </a:moveTo>
                </a:path>
              </a:pathLst>
            </a:custGeom>
            <a:solidFill>
              <a:srgbClr val="7190B5"/>
            </a:solidFill>
            <a:ln w="25400" cap="flat">
              <a:noFill/>
              <a:miter lim="800000"/>
              <a:headEnd type="none" w="med" len="med"/>
              <a:tailEnd type="none" w="med" len="med"/>
            </a:ln>
          </p:spPr>
          <p:txBody>
            <a:bodyPr lIns="0" tIns="0" rIns="0" bIns="0"/>
            <a:lstStyle/>
            <a:p>
              <a:endParaRPr lang="en-US"/>
            </a:p>
          </p:txBody>
        </p:sp>
        <p:sp>
          <p:nvSpPr>
            <p:cNvPr id="43014" name="AutoShape 6"/>
            <p:cNvSpPr>
              <a:spLocks/>
            </p:cNvSpPr>
            <p:nvPr/>
          </p:nvSpPr>
          <p:spPr bwMode="auto">
            <a:xfrm>
              <a:off x="0" y="0"/>
              <a:ext cx="4608" cy="768"/>
            </a:xfrm>
            <a:custGeom>
              <a:avLst/>
              <a:gdLst>
                <a:gd name="T0" fmla="*/ 10800 w 21600"/>
                <a:gd name="T1" fmla="*/ 10800 h 21600"/>
              </a:gdLst>
              <a:ahLst/>
              <a:cxnLst>
                <a:cxn ang="0">
                  <a:pos x="T0" y="T1"/>
                </a:cxn>
              </a:cxnLst>
              <a:rect l="0" t="0" r="r" b="b"/>
              <a:pathLst>
                <a:path w="21600" h="21600">
                  <a:moveTo>
                    <a:pt x="450" y="2700"/>
                  </a:moveTo>
                  <a:lnTo>
                    <a:pt x="450" y="18900"/>
                  </a:lnTo>
                  <a:lnTo>
                    <a:pt x="21150" y="18900"/>
                  </a:lnTo>
                  <a:lnTo>
                    <a:pt x="21150" y="2700"/>
                  </a:lnTo>
                  <a:close/>
                  <a:moveTo>
                    <a:pt x="0" y="0"/>
                  </a:moveTo>
                  <a:lnTo>
                    <a:pt x="450" y="2700"/>
                  </a:lnTo>
                  <a:moveTo>
                    <a:pt x="0" y="21600"/>
                  </a:moveTo>
                  <a:lnTo>
                    <a:pt x="450" y="18900"/>
                  </a:lnTo>
                  <a:moveTo>
                    <a:pt x="21600" y="21600"/>
                  </a:moveTo>
                  <a:lnTo>
                    <a:pt x="21150" y="18900"/>
                  </a:lnTo>
                  <a:moveTo>
                    <a:pt x="21600" y="0"/>
                  </a:moveTo>
                  <a:lnTo>
                    <a:pt x="21150" y="2700"/>
                  </a:lnTo>
                </a:path>
              </a:pathLst>
            </a:custGeom>
            <a:noFill/>
            <a:ln w="25400" cap="flat">
              <a:solidFill>
                <a:srgbClr val="385D8A"/>
              </a:solidFill>
              <a:prstDash val="solid"/>
              <a:miter lim="800000"/>
              <a:headEnd type="none" w="med" len="med"/>
              <a:tailEnd type="none" w="med" len="med"/>
            </a:ln>
          </p:spPr>
          <p:txBody>
            <a:bodyPr lIns="0" tIns="0" rIns="0" bIns="0"/>
            <a:lstStyle/>
            <a:p>
              <a:endParaRPr lang="en-US"/>
            </a:p>
          </p:txBody>
        </p:sp>
      </p:grpSp>
      <p:sp>
        <p:nvSpPr>
          <p:cNvPr id="43016" name="Rectangle 8"/>
          <p:cNvSpPr>
            <a:spLocks noChangeArrowheads="1"/>
          </p:cNvSpPr>
          <p:nvPr>
            <p:ph type="title"/>
          </p:nvPr>
        </p:nvSpPr>
        <p:spPr>
          <a:ln/>
        </p:spPr>
        <p:txBody>
          <a:bodyPr rIns="132080"/>
          <a:lstStyle/>
          <a:p>
            <a:r>
              <a:rPr lang="en-US" sz="3600"/>
              <a:t>Reinforced Learning Trial (RLT)</a:t>
            </a:r>
          </a:p>
        </p:txBody>
      </p:sp>
      <p:sp>
        <p:nvSpPr>
          <p:cNvPr id="43017" name="Rectangle 9"/>
          <p:cNvSpPr>
            <a:spLocks noChangeArrowheads="1"/>
          </p:cNvSpPr>
          <p:nvPr>
            <p:ph type="body" idx="1"/>
          </p:nvPr>
        </p:nvSpPr>
        <p:spPr>
          <a:ln/>
        </p:spPr>
        <p:txBody>
          <a:bodyPr rIns="132080"/>
          <a:lstStyle/>
          <a:p>
            <a:r>
              <a:rPr lang="en-US" sz="3000"/>
              <a:t>If the student makes three errors in a row, then implement reinforced learning trial.</a:t>
            </a:r>
          </a:p>
          <a:p>
            <a:endParaRPr lang="en-US"/>
          </a:p>
          <a:p>
            <a:endParaRPr lang="en-US"/>
          </a:p>
          <a:p>
            <a:endParaRPr lang="en-US"/>
          </a:p>
          <a:p>
            <a:endParaRPr lang="en-US"/>
          </a:p>
          <a:p>
            <a:pPr>
              <a:buFont typeface="Arial" charset="0"/>
              <a:buNone/>
            </a:pPr>
            <a:r>
              <a:rPr lang="en-US"/>
              <a:t>	Three errors in a row</a:t>
            </a:r>
          </a:p>
          <a:p>
            <a:pPr>
              <a:buFont typeface="Arial" charset="0"/>
              <a:buNone/>
            </a:pPr>
            <a:r>
              <a:rPr lang="en-US"/>
              <a:t>Go into reinforced learning trial</a:t>
            </a:r>
          </a:p>
        </p:txBody>
      </p:sp>
      <p:graphicFrame>
        <p:nvGraphicFramePr>
          <p:cNvPr id="43018" name="Group 10"/>
          <p:cNvGraphicFramePr>
            <a:graphicFrameLocks noGrp="1"/>
          </p:cNvGraphicFramePr>
          <p:nvPr/>
        </p:nvGraphicFramePr>
        <p:xfrm>
          <a:off x="609600" y="3048000"/>
          <a:ext cx="7637463" cy="1635125"/>
        </p:xfrm>
        <a:graphic>
          <a:graphicData uri="http://schemas.openxmlformats.org/drawingml/2006/table">
            <a:tbl>
              <a:tblPr/>
              <a:tblGrid>
                <a:gridCol w="7637463"/>
              </a:tblGrid>
              <a:tr h="1635125">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Ring bell</a:t>
                      </a: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Ring bell w/D  0        0        0              MT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43024" name="Group 16"/>
          <p:cNvGraphicFramePr>
            <a:graphicFrameLocks noGrp="1"/>
          </p:cNvGraphicFramePr>
          <p:nvPr/>
        </p:nvGraphicFramePr>
        <p:xfrm>
          <a:off x="3048000" y="3048000"/>
          <a:ext cx="5181600" cy="1635125"/>
        </p:xfrm>
        <a:graphic>
          <a:graphicData uri="http://schemas.openxmlformats.org/drawingml/2006/table">
            <a:tbl>
              <a:tblPr/>
              <a:tblGrid>
                <a:gridCol w="5181600"/>
              </a:tblGrid>
              <a:tr h="1635125">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   +      +      +              MT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3030" name="Line 22"/>
          <p:cNvSpPr>
            <a:spLocks noChangeShapeType="1"/>
          </p:cNvSpPr>
          <p:nvPr/>
        </p:nvSpPr>
        <p:spPr bwMode="auto">
          <a:xfrm>
            <a:off x="609600" y="3657600"/>
            <a:ext cx="76200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43031" name="Line 23"/>
          <p:cNvSpPr>
            <a:spLocks noChangeShapeType="1"/>
          </p:cNvSpPr>
          <p:nvPr/>
        </p:nvSpPr>
        <p:spPr bwMode="auto">
          <a:xfrm>
            <a:off x="609600" y="4191000"/>
            <a:ext cx="76200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43032" name="Line 24"/>
          <p:cNvSpPr>
            <a:spLocks noChangeShapeType="1"/>
          </p:cNvSpPr>
          <p:nvPr/>
        </p:nvSpPr>
        <p:spPr bwMode="auto">
          <a:xfrm flipH="1">
            <a:off x="4037013" y="3049588"/>
            <a:ext cx="3175" cy="16002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43033" name="Line 25"/>
          <p:cNvSpPr>
            <a:spLocks noChangeShapeType="1"/>
          </p:cNvSpPr>
          <p:nvPr/>
        </p:nvSpPr>
        <p:spPr bwMode="auto">
          <a:xfrm flipH="1">
            <a:off x="5029200" y="3048000"/>
            <a:ext cx="1588" cy="16002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43034" name="Line 26"/>
          <p:cNvSpPr>
            <a:spLocks noChangeShapeType="1"/>
          </p:cNvSpPr>
          <p:nvPr/>
        </p:nvSpPr>
        <p:spPr bwMode="auto">
          <a:xfrm flipH="1">
            <a:off x="6019800" y="3048000"/>
            <a:ext cx="1588" cy="16002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43035" name="Line 27"/>
          <p:cNvSpPr>
            <a:spLocks noChangeShapeType="1"/>
          </p:cNvSpPr>
          <p:nvPr/>
        </p:nvSpPr>
        <p:spPr bwMode="auto">
          <a:xfrm flipH="1">
            <a:off x="6934200" y="3048000"/>
            <a:ext cx="1588" cy="16002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43036" name="Line 28"/>
          <p:cNvSpPr>
            <a:spLocks noChangeShapeType="1"/>
          </p:cNvSpPr>
          <p:nvPr/>
        </p:nvSpPr>
        <p:spPr bwMode="auto">
          <a:xfrm rot="10800000" flipH="1">
            <a:off x="3238500" y="3746500"/>
            <a:ext cx="304800" cy="152400"/>
          </a:xfrm>
          <a:prstGeom prst="line">
            <a:avLst/>
          </a:prstGeom>
          <a:noFill/>
          <a:ln w="25400" cap="flat">
            <a:solidFill>
              <a:schemeClr val="tx1"/>
            </a:solidFill>
            <a:prstDash val="solid"/>
            <a:round/>
            <a:headEnd type="none" w="med" len="med"/>
            <a:tailEnd type="none" w="med" len="med"/>
          </a:ln>
          <a:effectLst>
            <a:outerShdw dist="25399" dir="5400000" algn="ctr" rotWithShape="0">
              <a:schemeClr val="bg2">
                <a:alpha val="37999"/>
              </a:schemeClr>
            </a:outerShdw>
          </a:effectLst>
        </p:spPr>
        <p:txBody>
          <a:bodyPr lIns="0" tIns="0" rIns="0" bIns="0"/>
          <a:lstStyle/>
          <a:p>
            <a:endParaRPr lang="en-US"/>
          </a:p>
        </p:txBody>
      </p:sp>
      <p:sp>
        <p:nvSpPr>
          <p:cNvPr id="43037" name="Line 29"/>
          <p:cNvSpPr>
            <a:spLocks noChangeShapeType="1"/>
          </p:cNvSpPr>
          <p:nvPr/>
        </p:nvSpPr>
        <p:spPr bwMode="auto">
          <a:xfrm rot="10800000" flipH="1">
            <a:off x="4356100" y="3746500"/>
            <a:ext cx="304800" cy="152400"/>
          </a:xfrm>
          <a:prstGeom prst="line">
            <a:avLst/>
          </a:prstGeom>
          <a:noFill/>
          <a:ln w="25400" cap="flat">
            <a:solidFill>
              <a:schemeClr val="tx1"/>
            </a:solidFill>
            <a:prstDash val="solid"/>
            <a:round/>
            <a:headEnd type="none" w="med" len="med"/>
            <a:tailEnd type="none" w="med" len="med"/>
          </a:ln>
          <a:effectLst>
            <a:outerShdw dist="25399" dir="5400000" algn="ctr" rotWithShape="0">
              <a:schemeClr val="bg2">
                <a:alpha val="37999"/>
              </a:schemeClr>
            </a:outerShdw>
          </a:effectLst>
        </p:spPr>
        <p:txBody>
          <a:bodyPr lIns="0" tIns="0" rIns="0" bIns="0"/>
          <a:lstStyle/>
          <a:p>
            <a:endParaRPr lang="en-US"/>
          </a:p>
        </p:txBody>
      </p:sp>
      <p:sp>
        <p:nvSpPr>
          <p:cNvPr id="43038" name="Line 30"/>
          <p:cNvSpPr>
            <a:spLocks noChangeShapeType="1"/>
          </p:cNvSpPr>
          <p:nvPr/>
        </p:nvSpPr>
        <p:spPr bwMode="auto">
          <a:xfrm rot="10800000" flipH="1">
            <a:off x="5486400" y="3759200"/>
            <a:ext cx="304800" cy="152400"/>
          </a:xfrm>
          <a:prstGeom prst="line">
            <a:avLst/>
          </a:prstGeom>
          <a:noFill/>
          <a:ln w="25400" cap="flat">
            <a:solidFill>
              <a:schemeClr val="tx1"/>
            </a:solidFill>
            <a:prstDash val="solid"/>
            <a:round/>
            <a:headEnd type="none" w="med" len="med"/>
            <a:tailEnd type="none" w="med" len="med"/>
          </a:ln>
          <a:effectLst>
            <a:outerShdw dist="25399" dir="5400000" algn="ctr" rotWithShape="0">
              <a:schemeClr val="bg2">
                <a:alpha val="37999"/>
              </a:schemeClr>
            </a:outerShdw>
          </a:effectLst>
        </p:spPr>
        <p:txBody>
          <a:bodyPr lIns="0" tIns="0" rIns="0" bIns="0"/>
          <a:lstStyle/>
          <a:p>
            <a:endParaRPr lang="en-US"/>
          </a:p>
        </p:txBody>
      </p:sp>
      <p:sp>
        <p:nvSpPr>
          <p:cNvPr id="43039" name="AutoShape 31"/>
          <p:cNvSpPr>
            <a:spLocks/>
          </p:cNvSpPr>
          <p:nvPr/>
        </p:nvSpPr>
        <p:spPr bwMode="auto">
          <a:xfrm rot="6059999" flipH="1">
            <a:off x="4175920" y="4412456"/>
            <a:ext cx="1484312" cy="771525"/>
          </a:xfrm>
          <a:custGeom>
            <a:avLst/>
            <a:gdLst>
              <a:gd name="T0" fmla="*/ 10800 w 21600"/>
              <a:gd name="T1" fmla="*/ 10800 h 21600"/>
            </a:gdLst>
            <a:ahLst/>
            <a:cxnLst>
              <a:cxn ang="0">
                <a:pos x="T0" y="T1"/>
              </a:cxn>
            </a:cxnLst>
            <a:rect l="0" t="0" r="r" b="b"/>
            <a:pathLst>
              <a:path w="21600" h="21600">
                <a:moveTo>
                  <a:pt x="0" y="21600"/>
                </a:moveTo>
                <a:lnTo>
                  <a:pt x="0" y="12150"/>
                </a:lnTo>
                <a:cubicBezTo>
                  <a:pt x="0" y="6931"/>
                  <a:pt x="2199" y="2700"/>
                  <a:pt x="4912" y="2700"/>
                </a:cubicBezTo>
                <a:cubicBezTo>
                  <a:pt x="4912" y="2700"/>
                  <a:pt x="4912" y="2700"/>
                  <a:pt x="4912" y="2700"/>
                </a:cubicBezTo>
                <a:lnTo>
                  <a:pt x="18793" y="2700"/>
                </a:lnTo>
                <a:lnTo>
                  <a:pt x="18793" y="0"/>
                </a:lnTo>
                <a:lnTo>
                  <a:pt x="21600" y="5400"/>
                </a:lnTo>
                <a:lnTo>
                  <a:pt x="18793" y="10800"/>
                </a:lnTo>
                <a:lnTo>
                  <a:pt x="18793" y="8100"/>
                </a:lnTo>
                <a:lnTo>
                  <a:pt x="4912" y="8100"/>
                </a:lnTo>
                <a:cubicBezTo>
                  <a:pt x="3749" y="8100"/>
                  <a:pt x="2807" y="9913"/>
                  <a:pt x="2807" y="12150"/>
                </a:cubicBezTo>
                <a:lnTo>
                  <a:pt x="2807" y="21600"/>
                </a:lnTo>
                <a:close/>
                <a:moveTo>
                  <a:pt x="0" y="21600"/>
                </a:moveTo>
              </a:path>
            </a:pathLst>
          </a:custGeom>
          <a:solidFill>
            <a:schemeClr val="accent1"/>
          </a:solidFill>
          <a:ln w="25400" cap="flat">
            <a:solidFill>
              <a:srgbClr val="385D8A"/>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9" name="Group 7"/>
          <p:cNvGrpSpPr>
            <a:grpSpLocks/>
          </p:cNvGrpSpPr>
          <p:nvPr/>
        </p:nvGrpSpPr>
        <p:grpSpPr bwMode="auto">
          <a:xfrm>
            <a:off x="1219200" y="304800"/>
            <a:ext cx="6934200" cy="1295400"/>
            <a:chOff x="0" y="0"/>
            <a:chExt cx="4368" cy="816"/>
          </a:xfrm>
        </p:grpSpPr>
        <p:sp>
          <p:nvSpPr>
            <p:cNvPr id="44033" name="AutoShape 1"/>
            <p:cNvSpPr>
              <a:spLocks/>
            </p:cNvSpPr>
            <p:nvPr/>
          </p:nvSpPr>
          <p:spPr bwMode="auto">
            <a:xfrm>
              <a:off x="0" y="0"/>
              <a:ext cx="4368" cy="816"/>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8EB4E3"/>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44034" name="AutoShape 2"/>
            <p:cNvSpPr>
              <a:spLocks/>
            </p:cNvSpPr>
            <p:nvPr/>
          </p:nvSpPr>
          <p:spPr bwMode="auto">
            <a:xfrm>
              <a:off x="0" y="0"/>
              <a:ext cx="4368" cy="102"/>
            </a:xfrm>
            <a:custGeom>
              <a:avLst/>
              <a:gdLst>
                <a:gd name="T0" fmla="*/ 10800 w 21600"/>
                <a:gd name="T1" fmla="*/ 10800 h 21600"/>
              </a:gdLst>
              <a:ahLst/>
              <a:cxnLst>
                <a:cxn ang="0">
                  <a:pos x="T0" y="T1"/>
                </a:cxn>
              </a:cxnLst>
              <a:rect l="0" t="0" r="r" b="b"/>
              <a:pathLst>
                <a:path w="21600" h="21600">
                  <a:moveTo>
                    <a:pt x="0" y="0"/>
                  </a:moveTo>
                  <a:lnTo>
                    <a:pt x="504" y="21600"/>
                  </a:lnTo>
                  <a:lnTo>
                    <a:pt x="21096" y="21600"/>
                  </a:lnTo>
                  <a:lnTo>
                    <a:pt x="21600" y="0"/>
                  </a:lnTo>
                  <a:close/>
                  <a:moveTo>
                    <a:pt x="0" y="0"/>
                  </a:moveTo>
                </a:path>
              </a:pathLst>
            </a:custGeom>
            <a:solidFill>
              <a:srgbClr val="A4C3E8"/>
            </a:solidFill>
            <a:ln w="25400" cap="flat">
              <a:noFill/>
              <a:miter lim="800000"/>
              <a:headEnd type="none" w="med" len="med"/>
              <a:tailEnd type="none" w="med" len="med"/>
            </a:ln>
          </p:spPr>
          <p:txBody>
            <a:bodyPr lIns="0" tIns="0" rIns="0" bIns="0"/>
            <a:lstStyle/>
            <a:p>
              <a:endParaRPr lang="en-US"/>
            </a:p>
          </p:txBody>
        </p:sp>
        <p:sp>
          <p:nvSpPr>
            <p:cNvPr id="44035" name="AutoShape 3"/>
            <p:cNvSpPr>
              <a:spLocks/>
            </p:cNvSpPr>
            <p:nvPr/>
          </p:nvSpPr>
          <p:spPr bwMode="auto">
            <a:xfrm>
              <a:off x="0" y="0"/>
              <a:ext cx="101" cy="816"/>
            </a:xfrm>
            <a:custGeom>
              <a:avLst/>
              <a:gdLst>
                <a:gd name="T0" fmla="*/ 10800 w 21600"/>
                <a:gd name="T1" fmla="*/ 10800 h 21600"/>
              </a:gdLst>
              <a:ahLst/>
              <a:cxnLst>
                <a:cxn ang="0">
                  <a:pos x="T0" y="T1"/>
                </a:cxn>
              </a:cxnLst>
              <a:rect l="0" t="0" r="r" b="b"/>
              <a:pathLst>
                <a:path w="21600" h="21600">
                  <a:moveTo>
                    <a:pt x="0" y="0"/>
                  </a:moveTo>
                  <a:lnTo>
                    <a:pt x="21600" y="2700"/>
                  </a:lnTo>
                  <a:lnTo>
                    <a:pt x="21600" y="18900"/>
                  </a:lnTo>
                  <a:lnTo>
                    <a:pt x="0" y="21600"/>
                  </a:lnTo>
                  <a:close/>
                  <a:moveTo>
                    <a:pt x="0" y="0"/>
                  </a:moveTo>
                </a:path>
              </a:pathLst>
            </a:custGeom>
            <a:solidFill>
              <a:srgbClr val="BBD2EE"/>
            </a:solidFill>
            <a:ln w="25400" cap="flat">
              <a:noFill/>
              <a:miter lim="800000"/>
              <a:headEnd type="none" w="med" len="med"/>
              <a:tailEnd type="none" w="med" len="med"/>
            </a:ln>
          </p:spPr>
          <p:txBody>
            <a:bodyPr lIns="0" tIns="0" rIns="0" bIns="0"/>
            <a:lstStyle/>
            <a:p>
              <a:endParaRPr lang="en-US"/>
            </a:p>
          </p:txBody>
        </p:sp>
        <p:sp>
          <p:nvSpPr>
            <p:cNvPr id="44036" name="AutoShape 4"/>
            <p:cNvSpPr>
              <a:spLocks/>
            </p:cNvSpPr>
            <p:nvPr/>
          </p:nvSpPr>
          <p:spPr bwMode="auto">
            <a:xfrm>
              <a:off x="4266" y="0"/>
              <a:ext cx="102" cy="816"/>
            </a:xfrm>
            <a:custGeom>
              <a:avLst/>
              <a:gdLst>
                <a:gd name="T0" fmla="*/ 10800 w 21600"/>
                <a:gd name="T1" fmla="*/ 10800 h 21600"/>
              </a:gdLst>
              <a:ahLst/>
              <a:cxnLst>
                <a:cxn ang="0">
                  <a:pos x="T0" y="T1"/>
                </a:cxn>
              </a:cxnLst>
              <a:rect l="0" t="0" r="r" b="b"/>
              <a:pathLst>
                <a:path w="21600" h="21600">
                  <a:moveTo>
                    <a:pt x="21600" y="0"/>
                  </a:moveTo>
                  <a:lnTo>
                    <a:pt x="0" y="2700"/>
                  </a:lnTo>
                  <a:lnTo>
                    <a:pt x="0" y="18900"/>
                  </a:lnTo>
                  <a:lnTo>
                    <a:pt x="21600" y="21600"/>
                  </a:lnTo>
                  <a:close/>
                  <a:moveTo>
                    <a:pt x="21600" y="0"/>
                  </a:moveTo>
                </a:path>
              </a:pathLst>
            </a:custGeom>
            <a:solidFill>
              <a:srgbClr val="556C88"/>
            </a:solidFill>
            <a:ln w="25400" cap="flat">
              <a:noFill/>
              <a:miter lim="800000"/>
              <a:headEnd type="none" w="med" len="med"/>
              <a:tailEnd type="none" w="med" len="med"/>
            </a:ln>
          </p:spPr>
          <p:txBody>
            <a:bodyPr lIns="0" tIns="0" rIns="0" bIns="0"/>
            <a:lstStyle/>
            <a:p>
              <a:endParaRPr lang="en-US"/>
            </a:p>
          </p:txBody>
        </p:sp>
        <p:sp>
          <p:nvSpPr>
            <p:cNvPr id="44037" name="AutoShape 5"/>
            <p:cNvSpPr>
              <a:spLocks/>
            </p:cNvSpPr>
            <p:nvPr/>
          </p:nvSpPr>
          <p:spPr bwMode="auto">
            <a:xfrm>
              <a:off x="0" y="714"/>
              <a:ext cx="4368" cy="102"/>
            </a:xfrm>
            <a:custGeom>
              <a:avLst/>
              <a:gdLst>
                <a:gd name="T0" fmla="*/ 10800 w 21600"/>
                <a:gd name="T1" fmla="*/ 10800 h 21600"/>
              </a:gdLst>
              <a:ahLst/>
              <a:cxnLst>
                <a:cxn ang="0">
                  <a:pos x="T0" y="T1"/>
                </a:cxn>
              </a:cxnLst>
              <a:rect l="0" t="0" r="r" b="b"/>
              <a:pathLst>
                <a:path w="21600" h="21600">
                  <a:moveTo>
                    <a:pt x="21600" y="21600"/>
                  </a:moveTo>
                  <a:lnTo>
                    <a:pt x="21096" y="0"/>
                  </a:lnTo>
                  <a:lnTo>
                    <a:pt x="504" y="0"/>
                  </a:lnTo>
                  <a:lnTo>
                    <a:pt x="0" y="21600"/>
                  </a:lnTo>
                  <a:close/>
                  <a:moveTo>
                    <a:pt x="21600" y="21600"/>
                  </a:moveTo>
                </a:path>
              </a:pathLst>
            </a:custGeom>
            <a:solidFill>
              <a:srgbClr val="7190B5"/>
            </a:solidFill>
            <a:ln w="25400" cap="flat">
              <a:noFill/>
              <a:miter lim="800000"/>
              <a:headEnd type="none" w="med" len="med"/>
              <a:tailEnd type="none" w="med" len="med"/>
            </a:ln>
          </p:spPr>
          <p:txBody>
            <a:bodyPr lIns="0" tIns="0" rIns="0" bIns="0"/>
            <a:lstStyle/>
            <a:p>
              <a:endParaRPr lang="en-US"/>
            </a:p>
          </p:txBody>
        </p:sp>
        <p:sp>
          <p:nvSpPr>
            <p:cNvPr id="44038" name="AutoShape 6"/>
            <p:cNvSpPr>
              <a:spLocks/>
            </p:cNvSpPr>
            <p:nvPr/>
          </p:nvSpPr>
          <p:spPr bwMode="auto">
            <a:xfrm>
              <a:off x="0" y="0"/>
              <a:ext cx="4368" cy="816"/>
            </a:xfrm>
            <a:custGeom>
              <a:avLst/>
              <a:gdLst>
                <a:gd name="T0" fmla="*/ 10800 w 21600"/>
                <a:gd name="T1" fmla="*/ 10800 h 21600"/>
              </a:gdLst>
              <a:ahLst/>
              <a:cxnLst>
                <a:cxn ang="0">
                  <a:pos x="T0" y="T1"/>
                </a:cxn>
              </a:cxnLst>
              <a:rect l="0" t="0" r="r" b="b"/>
              <a:pathLst>
                <a:path w="21600" h="21600">
                  <a:moveTo>
                    <a:pt x="504" y="2700"/>
                  </a:moveTo>
                  <a:lnTo>
                    <a:pt x="504" y="18900"/>
                  </a:lnTo>
                  <a:lnTo>
                    <a:pt x="21096" y="18900"/>
                  </a:lnTo>
                  <a:lnTo>
                    <a:pt x="21096" y="2700"/>
                  </a:lnTo>
                  <a:close/>
                  <a:moveTo>
                    <a:pt x="0" y="0"/>
                  </a:moveTo>
                  <a:lnTo>
                    <a:pt x="504" y="2700"/>
                  </a:lnTo>
                  <a:moveTo>
                    <a:pt x="0" y="21600"/>
                  </a:moveTo>
                  <a:lnTo>
                    <a:pt x="504" y="18900"/>
                  </a:lnTo>
                  <a:moveTo>
                    <a:pt x="21600" y="21600"/>
                  </a:moveTo>
                  <a:lnTo>
                    <a:pt x="21096" y="18900"/>
                  </a:lnTo>
                  <a:moveTo>
                    <a:pt x="21600" y="0"/>
                  </a:moveTo>
                  <a:lnTo>
                    <a:pt x="21096" y="2700"/>
                  </a:lnTo>
                </a:path>
              </a:pathLst>
            </a:custGeom>
            <a:noFill/>
            <a:ln w="25400" cap="flat">
              <a:solidFill>
                <a:srgbClr val="385D8A"/>
              </a:solidFill>
              <a:prstDash val="solid"/>
              <a:miter lim="800000"/>
              <a:headEnd type="none" w="med" len="med"/>
              <a:tailEnd type="none" w="med" len="med"/>
            </a:ln>
          </p:spPr>
          <p:txBody>
            <a:bodyPr lIns="0" tIns="0" rIns="0" bIns="0"/>
            <a:lstStyle/>
            <a:p>
              <a:endParaRPr lang="en-US"/>
            </a:p>
          </p:txBody>
        </p:sp>
      </p:grpSp>
      <p:sp>
        <p:nvSpPr>
          <p:cNvPr id="44040" name="Rectangle 8"/>
          <p:cNvSpPr>
            <a:spLocks noChangeArrowheads="1"/>
          </p:cNvSpPr>
          <p:nvPr>
            <p:ph type="title"/>
          </p:nvPr>
        </p:nvSpPr>
        <p:spPr>
          <a:xfrm>
            <a:off x="457200" y="0"/>
            <a:ext cx="8229600" cy="1752600"/>
          </a:xfrm>
          <a:ln/>
        </p:spPr>
        <p:txBody>
          <a:bodyPr rIns="132080"/>
          <a:lstStyle/>
          <a:p>
            <a:r>
              <a:rPr lang="en-US" sz="4000"/>
              <a:t>Reinforced Learning Trial</a:t>
            </a:r>
          </a:p>
        </p:txBody>
      </p:sp>
      <p:sp>
        <p:nvSpPr>
          <p:cNvPr id="44041" name="Rectangle 9"/>
          <p:cNvSpPr>
            <a:spLocks noChangeArrowheads="1"/>
          </p:cNvSpPr>
          <p:nvPr>
            <p:ph type="body" idx="1"/>
          </p:nvPr>
        </p:nvSpPr>
        <p:spPr>
          <a:xfrm>
            <a:off x="457200" y="1981200"/>
            <a:ext cx="8229600" cy="4876800"/>
          </a:xfrm>
          <a:ln/>
        </p:spPr>
        <p:txBody>
          <a:bodyPr rIns="132080"/>
          <a:lstStyle/>
          <a:p>
            <a:pPr marL="649288" indent="-609600">
              <a:buFont typeface="Arial" charset="0"/>
              <a:buNone/>
            </a:pPr>
            <a:r>
              <a:rPr lang="en-US" sz="2800" u="sng"/>
              <a:t>After 3 errors in a row</a:t>
            </a:r>
          </a:p>
          <a:p>
            <a:pPr marL="649288" indent="-609600"/>
            <a:r>
              <a:rPr lang="en-US" sz="2800"/>
              <a:t>Give instructional cue</a:t>
            </a:r>
          </a:p>
          <a:p>
            <a:pPr marL="649288" indent="-609600"/>
            <a:r>
              <a:rPr lang="en-US" sz="2800"/>
              <a:t>Provide a slight prompt (or just enough of a prompt to get correct response) just following the cue.</a:t>
            </a:r>
          </a:p>
          <a:p>
            <a:pPr marL="649288" indent="-609600"/>
            <a:r>
              <a:rPr lang="en-US" sz="2800"/>
              <a:t>Reinforce with tangible and social praise</a:t>
            </a:r>
          </a:p>
          <a:p>
            <a:pPr marL="649288" indent="-609600"/>
            <a:r>
              <a:rPr lang="en-US" sz="2800"/>
              <a:t>When student gets 3/3 move back to “less or no” prompt.</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ph type="title"/>
          </p:nvPr>
        </p:nvSpPr>
        <p:spPr>
          <a:xfrm>
            <a:off x="457200" y="0"/>
            <a:ext cx="8229600" cy="1143000"/>
          </a:xfrm>
          <a:ln/>
        </p:spPr>
        <p:txBody>
          <a:bodyPr rIns="132080"/>
          <a:lstStyle/>
          <a:p>
            <a:r>
              <a:rPr lang="en-US"/>
              <a:t>Reinforced Learning Trial</a:t>
            </a:r>
          </a:p>
        </p:txBody>
      </p:sp>
      <p:sp>
        <p:nvSpPr>
          <p:cNvPr id="46082" name="Rectangle 2"/>
          <p:cNvSpPr>
            <a:spLocks noChangeArrowheads="1"/>
          </p:cNvSpPr>
          <p:nvPr>
            <p:ph type="body" idx="1"/>
          </p:nvPr>
        </p:nvSpPr>
        <p:spPr>
          <a:xfrm>
            <a:off x="685800" y="914400"/>
            <a:ext cx="8229600" cy="4525963"/>
          </a:xfrm>
          <a:ln/>
        </p:spPr>
        <p:txBody>
          <a:bodyPr rIns="132080"/>
          <a:lstStyle/>
          <a:p>
            <a:pPr marL="554038" indent="-514350">
              <a:buSzPct val="99000"/>
              <a:buFont typeface="Arial" charset="0"/>
              <a:buAutoNum type="arabicParenR"/>
            </a:pPr>
            <a:r>
              <a:rPr lang="en-US" u="sng"/>
              <a:t>Present cue</a:t>
            </a:r>
            <a:r>
              <a:rPr lang="en-US"/>
              <a:t>:   “Match blue”</a:t>
            </a:r>
          </a:p>
          <a:p>
            <a:pPr marL="554038" indent="-514350">
              <a:buSzPct val="99000"/>
              <a:buFont typeface="Arial" charset="0"/>
              <a:buAutoNum type="arabicParenR"/>
            </a:pPr>
            <a:endParaRPr lang="en-US"/>
          </a:p>
          <a:p>
            <a:pPr marL="554038" indent="-514350">
              <a:buSzPct val="99000"/>
              <a:buFont typeface="Arial" charset="0"/>
              <a:buAutoNum type="arabicParenR"/>
            </a:pPr>
            <a:endParaRPr lang="en-US"/>
          </a:p>
          <a:p>
            <a:pPr marL="554038" indent="-514350">
              <a:buSzPct val="99000"/>
              <a:buFont typeface="Arial" charset="0"/>
              <a:buAutoNum type="arabicParenR" startAt="2"/>
            </a:pPr>
            <a:r>
              <a:rPr lang="en-US" u="sng"/>
              <a:t>Prompt with just enough assistance for correct response</a:t>
            </a:r>
          </a:p>
          <a:p>
            <a:pPr marL="554038" indent="-514350">
              <a:buSzPct val="99000"/>
              <a:buFont typeface="Arial" charset="0"/>
              <a:buAutoNum type="arabicParenR" startAt="2"/>
            </a:pPr>
            <a:endParaRPr lang="en-US" u="sng"/>
          </a:p>
          <a:p>
            <a:pPr marL="554038" indent="-514350">
              <a:buSzPct val="99000"/>
              <a:buFont typeface="Arial" charset="0"/>
              <a:buAutoNum type="arabicParenR" startAt="3"/>
            </a:pPr>
            <a:r>
              <a:rPr lang="en-US" u="sng"/>
              <a:t>Reinforce with big reinforcer and social praise</a:t>
            </a:r>
          </a:p>
          <a:p>
            <a:pPr marL="554038" indent="-514350">
              <a:buFont typeface="Arial" charset="0"/>
              <a:buNone/>
            </a:pPr>
            <a:r>
              <a:rPr lang="en-US"/>
              <a:t>	“Blue.  Good job.”</a:t>
            </a:r>
          </a:p>
          <a:p>
            <a:pPr marL="954088" lvl="1" indent="-514350">
              <a:buFont typeface="Arial" charset="0"/>
              <a:buNone/>
            </a:pPr>
            <a:r>
              <a:rPr lang="en-US" u="sng"/>
              <a:t>  </a:t>
            </a:r>
          </a:p>
        </p:txBody>
      </p:sp>
      <p:sp>
        <p:nvSpPr>
          <p:cNvPr id="46083" name="Rectangle 3"/>
          <p:cNvSpPr>
            <a:spLocks/>
          </p:cNvSpPr>
          <p:nvPr/>
        </p:nvSpPr>
        <p:spPr bwMode="auto">
          <a:xfrm>
            <a:off x="3124200" y="2057400"/>
            <a:ext cx="762000" cy="457200"/>
          </a:xfrm>
          <a:prstGeom prst="rect">
            <a:avLst/>
          </a:prstGeom>
          <a:solidFill>
            <a:schemeClr val="accent1"/>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46084" name="Rectangle 4"/>
          <p:cNvSpPr>
            <a:spLocks/>
          </p:cNvSpPr>
          <p:nvPr/>
        </p:nvSpPr>
        <p:spPr bwMode="auto">
          <a:xfrm>
            <a:off x="3657600" y="1447800"/>
            <a:ext cx="762000" cy="457200"/>
          </a:xfrm>
          <a:prstGeom prst="rect">
            <a:avLst/>
          </a:prstGeom>
          <a:solidFill>
            <a:schemeClr val="accent1"/>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46085" name="Rectangle 5"/>
          <p:cNvSpPr>
            <a:spLocks/>
          </p:cNvSpPr>
          <p:nvPr/>
        </p:nvSpPr>
        <p:spPr bwMode="auto">
          <a:xfrm>
            <a:off x="4114800" y="2057400"/>
            <a:ext cx="762000" cy="457200"/>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lstStyle/>
          <a:p>
            <a:endParaRPr lang="en-US"/>
          </a:p>
        </p:txBody>
      </p:sp>
      <p:pic>
        <p:nvPicPr>
          <p:cNvPr id="46086" name="Picture 6"/>
          <p:cNvPicPr>
            <a:picLocks noChangeArrowheads="1"/>
          </p:cNvPicPr>
          <p:nvPr/>
        </p:nvPicPr>
        <p:blipFill>
          <a:blip r:embed="rId2" cstate="print"/>
          <a:srcRect/>
          <a:stretch>
            <a:fillRect/>
          </a:stretch>
        </p:blipFill>
        <p:spPr bwMode="auto">
          <a:xfrm>
            <a:off x="5473700" y="3352800"/>
            <a:ext cx="1066800" cy="698500"/>
          </a:xfrm>
          <a:prstGeom prst="rect">
            <a:avLst/>
          </a:prstGeom>
          <a:noFill/>
          <a:ln w="9525" cap="flat">
            <a:noFill/>
            <a:miter lim="800000"/>
            <a:headEnd/>
            <a:tailEnd/>
          </a:ln>
        </p:spPr>
      </p:pic>
      <p:sp>
        <p:nvSpPr>
          <p:cNvPr id="46087" name="Rectangle 7"/>
          <p:cNvSpPr>
            <a:spLocks/>
          </p:cNvSpPr>
          <p:nvPr/>
        </p:nvSpPr>
        <p:spPr bwMode="auto">
          <a:xfrm>
            <a:off x="1295400" y="5486400"/>
            <a:ext cx="1219200" cy="990600"/>
          </a:xfrm>
          <a:prstGeom prst="rect">
            <a:avLst/>
          </a:prstGeom>
          <a:solidFill>
            <a:srgbClr val="FFFFFF"/>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46088" name="AutoShape 8"/>
          <p:cNvSpPr>
            <a:spLocks/>
          </p:cNvSpPr>
          <p:nvPr/>
        </p:nvSpPr>
        <p:spPr bwMode="auto">
          <a:xfrm>
            <a:off x="1447800" y="5562600"/>
            <a:ext cx="912813" cy="836613"/>
          </a:xfrm>
          <a:custGeom>
            <a:avLst/>
            <a:gdLst>
              <a:gd name="T0" fmla="*/ 10800 w 21600"/>
              <a:gd name="T1" fmla="*/ 10800 h 21600"/>
            </a:gdLst>
            <a:ahLst/>
            <a:cxnLst>
              <a:cxn ang="0">
                <a:pos x="T0" y="T1"/>
              </a:cxn>
            </a:cxnLst>
            <a:rect l="0" t="0" r="r" b="b"/>
            <a:pathLst>
              <a:path w="21600" h="21600">
                <a:moveTo>
                  <a:pt x="0" y="8250"/>
                </a:moveTo>
                <a:lnTo>
                  <a:pt x="8251" y="8251"/>
                </a:lnTo>
                <a:lnTo>
                  <a:pt x="10800" y="0"/>
                </a:lnTo>
                <a:lnTo>
                  <a:pt x="13349" y="8251"/>
                </a:lnTo>
                <a:lnTo>
                  <a:pt x="21600" y="8250"/>
                </a:lnTo>
                <a:lnTo>
                  <a:pt x="14925" y="13350"/>
                </a:lnTo>
                <a:lnTo>
                  <a:pt x="17475" y="21600"/>
                </a:lnTo>
                <a:lnTo>
                  <a:pt x="10800" y="16501"/>
                </a:lnTo>
                <a:lnTo>
                  <a:pt x="4125" y="21600"/>
                </a:lnTo>
                <a:lnTo>
                  <a:pt x="6675" y="13350"/>
                </a:lnTo>
                <a:close/>
                <a:moveTo>
                  <a:pt x="0" y="8250"/>
                </a:moveTo>
              </a:path>
            </a:pathLst>
          </a:custGeom>
          <a:solidFill>
            <a:srgbClr val="FFFF00"/>
          </a:solidFill>
          <a:ln w="25400" cap="flat">
            <a:solidFill>
              <a:srgbClr val="385D8A"/>
            </a:solidFill>
            <a:prstDash val="solid"/>
            <a:round/>
            <a:headEnd type="none" w="med" len="med"/>
            <a:tailEnd type="none" w="med" len="med"/>
          </a:ln>
        </p:spPr>
        <p:txBody>
          <a:bodyPr lIns="0" tIns="0" rIns="0" bIns="0"/>
          <a:lstStyle/>
          <a:p>
            <a:endParaRPr lang="en-US"/>
          </a:p>
        </p:txBody>
      </p:sp>
      <p:pic>
        <p:nvPicPr>
          <p:cNvPr id="46089" name="Picture 9"/>
          <p:cNvPicPr>
            <a:picLocks noChangeArrowheads="1"/>
          </p:cNvPicPr>
          <p:nvPr/>
        </p:nvPicPr>
        <p:blipFill>
          <a:blip r:embed="rId3" cstate="print"/>
          <a:srcRect/>
          <a:stretch>
            <a:fillRect/>
          </a:stretch>
        </p:blipFill>
        <p:spPr bwMode="auto">
          <a:xfrm>
            <a:off x="3657600" y="5486400"/>
            <a:ext cx="1219200" cy="974725"/>
          </a:xfrm>
          <a:prstGeom prst="rect">
            <a:avLst/>
          </a:prstGeom>
          <a:noFill/>
          <a:ln w="9525" cap="flat">
            <a:noFill/>
            <a:miter lim="800000"/>
            <a:headEnd/>
            <a:tailEnd/>
          </a:ln>
        </p:spPr>
      </p:pic>
      <p:pic>
        <p:nvPicPr>
          <p:cNvPr id="46090" name="Picture 10"/>
          <p:cNvPicPr>
            <a:picLocks noChangeArrowheads="1"/>
          </p:cNvPicPr>
          <p:nvPr/>
        </p:nvPicPr>
        <p:blipFill>
          <a:blip r:embed="rId4" cstate="print"/>
          <a:srcRect/>
          <a:stretch>
            <a:fillRect/>
          </a:stretch>
        </p:blipFill>
        <p:spPr bwMode="auto">
          <a:xfrm>
            <a:off x="6096000" y="5410200"/>
            <a:ext cx="1371600" cy="1057275"/>
          </a:xfrm>
          <a:prstGeom prst="rect">
            <a:avLst/>
          </a:prstGeom>
          <a:noFill/>
          <a:ln w="9525" cap="flat">
            <a:noFill/>
            <a:miter lim="800000"/>
            <a:headEnd/>
            <a:tailEnd/>
          </a:ln>
        </p:spPr>
      </p:pic>
      <p:sp>
        <p:nvSpPr>
          <p:cNvPr id="46091" name="Rectangle 11"/>
          <p:cNvSpPr>
            <a:spLocks/>
          </p:cNvSpPr>
          <p:nvPr/>
        </p:nvSpPr>
        <p:spPr bwMode="auto">
          <a:xfrm>
            <a:off x="2743200" y="5791200"/>
            <a:ext cx="546100" cy="495300"/>
          </a:xfrm>
          <a:prstGeom prst="rect">
            <a:avLst/>
          </a:prstGeom>
          <a:noFill/>
          <a:ln w="12700" cap="flat">
            <a:noFill/>
            <a:miter lim="800000"/>
            <a:headEnd type="none" w="med" len="med"/>
            <a:tailEnd type="none" w="med" len="med"/>
          </a:ln>
        </p:spPr>
        <p:txBody>
          <a:bodyPr lIns="0" tIns="0" rIns="40639" bIns="0"/>
          <a:lstStyle/>
          <a:p>
            <a:pPr marL="39688"/>
            <a:r>
              <a:rPr lang="en-US" sz="2800">
                <a:solidFill>
                  <a:schemeClr val="tx1"/>
                </a:solidFill>
                <a:cs typeface="Arial" charset="0"/>
              </a:rPr>
              <a:t>or</a:t>
            </a:r>
          </a:p>
        </p:txBody>
      </p:sp>
      <p:sp>
        <p:nvSpPr>
          <p:cNvPr id="46092" name="Rectangle 12"/>
          <p:cNvSpPr>
            <a:spLocks/>
          </p:cNvSpPr>
          <p:nvPr/>
        </p:nvSpPr>
        <p:spPr bwMode="auto">
          <a:xfrm>
            <a:off x="5181600" y="5791200"/>
            <a:ext cx="622300" cy="495300"/>
          </a:xfrm>
          <a:prstGeom prst="rect">
            <a:avLst/>
          </a:prstGeom>
          <a:noFill/>
          <a:ln w="12700" cap="flat">
            <a:noFill/>
            <a:miter lim="800000"/>
            <a:headEnd type="none" w="med" len="med"/>
            <a:tailEnd type="none" w="med" len="med"/>
          </a:ln>
        </p:spPr>
        <p:txBody>
          <a:bodyPr lIns="0" tIns="0" rIns="40639" bIns="0"/>
          <a:lstStyle/>
          <a:p>
            <a:pPr marL="39688"/>
            <a:r>
              <a:rPr lang="en-US" sz="2800">
                <a:solidFill>
                  <a:schemeClr val="tx1"/>
                </a:solidFill>
                <a:cs typeface="Arial" charset="0"/>
              </a:rPr>
              <a:t>or</a:t>
            </a:r>
          </a:p>
        </p:txBody>
      </p:sp>
      <p:sp>
        <p:nvSpPr>
          <p:cNvPr id="46093" name="Rectangle 13"/>
          <p:cNvSpPr>
            <a:spLocks/>
          </p:cNvSpPr>
          <p:nvPr/>
        </p:nvSpPr>
        <p:spPr bwMode="auto">
          <a:xfrm>
            <a:off x="1143000" y="6396038"/>
            <a:ext cx="1460500" cy="444500"/>
          </a:xfrm>
          <a:prstGeom prst="rect">
            <a:avLst/>
          </a:prstGeom>
          <a:noFill/>
          <a:ln w="12700" cap="flat">
            <a:noFill/>
            <a:miter lim="800000"/>
            <a:headEnd type="none" w="med" len="med"/>
            <a:tailEnd type="none" w="med" len="med"/>
          </a:ln>
        </p:spPr>
        <p:txBody>
          <a:bodyPr lIns="0" tIns="0" rIns="40639" bIns="0"/>
          <a:lstStyle/>
          <a:p>
            <a:pPr marL="39688" algn="ctr"/>
            <a:r>
              <a:rPr lang="en-US" sz="2400">
                <a:solidFill>
                  <a:schemeClr val="tx1"/>
                </a:solidFill>
                <a:cs typeface="Arial" charset="0"/>
              </a:rPr>
              <a:t>token</a:t>
            </a:r>
          </a:p>
        </p:txBody>
      </p:sp>
      <p:sp>
        <p:nvSpPr>
          <p:cNvPr id="46094" name="Rectangle 14"/>
          <p:cNvSpPr>
            <a:spLocks/>
          </p:cNvSpPr>
          <p:nvPr/>
        </p:nvSpPr>
        <p:spPr bwMode="auto">
          <a:xfrm>
            <a:off x="3429000" y="6396038"/>
            <a:ext cx="1689100" cy="444500"/>
          </a:xfrm>
          <a:prstGeom prst="rect">
            <a:avLst/>
          </a:prstGeom>
          <a:noFill/>
          <a:ln w="12700" cap="flat">
            <a:noFill/>
            <a:miter lim="800000"/>
            <a:headEnd type="none" w="med" len="med"/>
            <a:tailEnd type="none" w="med" len="med"/>
          </a:ln>
        </p:spPr>
        <p:txBody>
          <a:bodyPr lIns="0" tIns="0" rIns="40639" bIns="0"/>
          <a:lstStyle/>
          <a:p>
            <a:pPr marL="39688" algn="ctr"/>
            <a:r>
              <a:rPr lang="en-US" sz="2400">
                <a:solidFill>
                  <a:schemeClr val="tx1"/>
                </a:solidFill>
                <a:cs typeface="Arial" charset="0"/>
              </a:rPr>
              <a:t>edible</a:t>
            </a:r>
          </a:p>
        </p:txBody>
      </p:sp>
      <p:sp>
        <p:nvSpPr>
          <p:cNvPr id="46095" name="Rectangle 15"/>
          <p:cNvSpPr>
            <a:spLocks/>
          </p:cNvSpPr>
          <p:nvPr/>
        </p:nvSpPr>
        <p:spPr bwMode="auto">
          <a:xfrm>
            <a:off x="6172200" y="6396038"/>
            <a:ext cx="1231900" cy="444500"/>
          </a:xfrm>
          <a:prstGeom prst="rect">
            <a:avLst/>
          </a:prstGeom>
          <a:noFill/>
          <a:ln w="12700" cap="flat">
            <a:noFill/>
            <a:miter lim="800000"/>
            <a:headEnd type="none" w="med" len="med"/>
            <a:tailEnd type="none" w="med" len="med"/>
          </a:ln>
        </p:spPr>
        <p:txBody>
          <a:bodyPr lIns="0" tIns="0" rIns="40639" bIns="0"/>
          <a:lstStyle/>
          <a:p>
            <a:pPr marL="39688" algn="ctr"/>
            <a:r>
              <a:rPr lang="en-US" sz="2400">
                <a:solidFill>
                  <a:schemeClr val="tx1"/>
                </a:solidFill>
                <a:cs typeface="Arial" charset="0"/>
              </a:rPr>
              <a:t>toy</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ph type="title"/>
          </p:nvPr>
        </p:nvSpPr>
        <p:spPr>
          <a:ln/>
        </p:spPr>
        <p:txBody>
          <a:bodyPr rIns="132080"/>
          <a:lstStyle/>
          <a:p>
            <a:r>
              <a:rPr lang="en-US" sz="3800"/>
              <a:t>Physical Prompting Levels </a:t>
            </a:r>
            <a:br>
              <a:rPr lang="en-US" sz="3800"/>
            </a:br>
            <a:r>
              <a:rPr lang="en-US" sz="2100"/>
              <a:t>(Note these levels on data sheet)</a:t>
            </a:r>
            <a:r>
              <a:rPr lang="en-US" sz="3800"/>
              <a:t>	</a:t>
            </a:r>
          </a:p>
        </p:txBody>
      </p:sp>
      <p:sp>
        <p:nvSpPr>
          <p:cNvPr id="47106" name="Rectangle 2"/>
          <p:cNvSpPr>
            <a:spLocks noChangeArrowheads="1"/>
          </p:cNvSpPr>
          <p:nvPr>
            <p:ph type="body" idx="1"/>
          </p:nvPr>
        </p:nvSpPr>
        <p:spPr>
          <a:ln/>
        </p:spPr>
        <p:txBody>
          <a:bodyPr rIns="132080"/>
          <a:lstStyle/>
          <a:p>
            <a:r>
              <a:rPr lang="en-US" u="sng"/>
              <a:t>Tap Prompt</a:t>
            </a:r>
            <a:r>
              <a:rPr lang="en-US"/>
              <a:t> (touching lightly to initiate or change direction of response)</a:t>
            </a:r>
          </a:p>
          <a:p>
            <a:r>
              <a:rPr lang="en-US" u="sng"/>
              <a:t>Partial Physical Prompt</a:t>
            </a:r>
            <a:r>
              <a:rPr lang="en-US"/>
              <a:t> (more than a touch/tap, not a full physical prompt, student does some part of response by themselves)</a:t>
            </a:r>
          </a:p>
          <a:p>
            <a:r>
              <a:rPr lang="en-US" u="sng"/>
              <a:t>Full Physical Prompt</a:t>
            </a:r>
            <a:r>
              <a:rPr lang="en-US"/>
              <a:t> (Student requires physical prompting throughout response)</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ph type="title"/>
          </p:nvPr>
        </p:nvSpPr>
        <p:spPr>
          <a:ln/>
        </p:spPr>
        <p:txBody>
          <a:bodyPr rIns="132080"/>
          <a:lstStyle/>
          <a:p>
            <a:r>
              <a:rPr lang="en-US"/>
              <a:t>Reinforced Learning Trial Data</a:t>
            </a:r>
          </a:p>
        </p:txBody>
      </p:sp>
      <p:sp>
        <p:nvSpPr>
          <p:cNvPr id="49154" name="Rectangle 2"/>
          <p:cNvSpPr>
            <a:spLocks noChangeArrowheads="1"/>
          </p:cNvSpPr>
          <p:nvPr>
            <p:ph type="body" idx="1"/>
          </p:nvPr>
        </p:nvSpPr>
        <p:spPr>
          <a:ln/>
        </p:spPr>
        <p:txBody>
          <a:bodyPr rIns="132080"/>
          <a:lstStyle/>
          <a:p>
            <a:r>
              <a:rPr lang="en-US"/>
              <a:t>Indicate RLT on data sheet.</a:t>
            </a:r>
          </a:p>
          <a:p>
            <a:r>
              <a:rPr lang="en-US"/>
              <a:t>Student will always receive a “+” on the data sheet during RLT.</a:t>
            </a:r>
          </a:p>
          <a:p>
            <a:r>
              <a:rPr lang="en-US"/>
              <a:t>Note the prompt level in the comment section.</a:t>
            </a:r>
          </a:p>
          <a:p>
            <a:r>
              <a:rPr lang="en-US"/>
              <a:t>After three trials, try lessening level of prompt or no prompt at all.</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ChangeArrowheads="1"/>
          </p:cNvSpPr>
          <p:nvPr>
            <p:ph type="title"/>
          </p:nvPr>
        </p:nvSpPr>
        <p:spPr>
          <a:xfrm>
            <a:off x="195263" y="0"/>
            <a:ext cx="8015287" cy="1371600"/>
          </a:xfrm>
          <a:ln/>
        </p:spPr>
        <p:txBody>
          <a:bodyPr rIns="132080"/>
          <a:lstStyle/>
          <a:p>
            <a:r>
              <a:rPr lang="en-US" sz="3800"/>
              <a:t>Reinforced Learning Trials Example 1</a:t>
            </a:r>
          </a:p>
        </p:txBody>
      </p:sp>
      <p:graphicFrame>
        <p:nvGraphicFramePr>
          <p:cNvPr id="50178" name="Group 2"/>
          <p:cNvGraphicFramePr>
            <a:graphicFrameLocks noGrp="1"/>
          </p:cNvGraphicFramePr>
          <p:nvPr/>
        </p:nvGraphicFramePr>
        <p:xfrm>
          <a:off x="609600" y="1600200"/>
          <a:ext cx="7924800" cy="4618038"/>
        </p:xfrm>
        <a:graphic>
          <a:graphicData uri="http://schemas.openxmlformats.org/drawingml/2006/table">
            <a:tbl>
              <a:tblPr/>
              <a:tblGrid>
                <a:gridCol w="1908175"/>
                <a:gridCol w="806450"/>
                <a:gridCol w="733425"/>
                <a:gridCol w="735013"/>
                <a:gridCol w="660400"/>
                <a:gridCol w="733425"/>
                <a:gridCol w="2347912"/>
              </a:tblGrid>
              <a:tr h="1282700">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Ring Bell</a:t>
                      </a: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w/D</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0</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0</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0</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3 error corrections- go to Reinforced Learning Trial (RLT)</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73150">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Ring Bell</a:t>
                      </a: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w/D</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RLT- Partial Physical Prompt, </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58875">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Ring Bell</a:t>
                      </a: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w/D</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RLT – Tap Prompt</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01725">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Ring Bell</a:t>
                      </a: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w/D</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No Prompt</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0274" name="Line 98"/>
          <p:cNvSpPr>
            <a:spLocks noChangeShapeType="1"/>
          </p:cNvSpPr>
          <p:nvPr/>
        </p:nvSpPr>
        <p:spPr bwMode="auto">
          <a:xfrm flipH="1">
            <a:off x="3378200" y="1714500"/>
            <a:ext cx="304800" cy="304800"/>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50275" name="Line 99"/>
          <p:cNvSpPr>
            <a:spLocks noChangeShapeType="1"/>
          </p:cNvSpPr>
          <p:nvPr/>
        </p:nvSpPr>
        <p:spPr bwMode="auto">
          <a:xfrm flipH="1">
            <a:off x="4102100" y="1676400"/>
            <a:ext cx="304800" cy="381000"/>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50276" name="Line 100"/>
          <p:cNvSpPr>
            <a:spLocks noChangeShapeType="1"/>
          </p:cNvSpPr>
          <p:nvPr/>
        </p:nvSpPr>
        <p:spPr bwMode="auto">
          <a:xfrm flipH="1">
            <a:off x="4838700" y="1714500"/>
            <a:ext cx="304800" cy="304800"/>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ph type="title"/>
          </p:nvPr>
        </p:nvSpPr>
        <p:spPr>
          <a:xfrm>
            <a:off x="195263" y="0"/>
            <a:ext cx="8643937" cy="1371600"/>
          </a:xfrm>
          <a:ln/>
        </p:spPr>
        <p:txBody>
          <a:bodyPr rIns="132080"/>
          <a:lstStyle/>
          <a:p>
            <a:r>
              <a:rPr lang="en-US"/>
              <a:t>Reinforced Learning Trial Example 2</a:t>
            </a:r>
          </a:p>
        </p:txBody>
      </p:sp>
      <p:sp>
        <p:nvSpPr>
          <p:cNvPr id="52226" name="Rectangle 2"/>
          <p:cNvSpPr>
            <a:spLocks/>
          </p:cNvSpPr>
          <p:nvPr/>
        </p:nvSpPr>
        <p:spPr bwMode="auto">
          <a:xfrm>
            <a:off x="228600" y="1524000"/>
            <a:ext cx="8763000" cy="2209800"/>
          </a:xfrm>
          <a:prstGeom prst="rect">
            <a:avLst/>
          </a:prstGeom>
          <a:no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52227" name="Line 3"/>
          <p:cNvSpPr>
            <a:spLocks noChangeShapeType="1"/>
          </p:cNvSpPr>
          <p:nvPr/>
        </p:nvSpPr>
        <p:spPr bwMode="auto">
          <a:xfrm>
            <a:off x="227013" y="2209800"/>
            <a:ext cx="8764587"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2228" name="Line 4"/>
          <p:cNvSpPr>
            <a:spLocks noChangeShapeType="1"/>
          </p:cNvSpPr>
          <p:nvPr/>
        </p:nvSpPr>
        <p:spPr bwMode="auto">
          <a:xfrm>
            <a:off x="227013" y="2971800"/>
            <a:ext cx="8764587"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2229" name="Line 5"/>
          <p:cNvSpPr>
            <a:spLocks noChangeShapeType="1"/>
          </p:cNvSpPr>
          <p:nvPr/>
        </p:nvSpPr>
        <p:spPr bwMode="auto">
          <a:xfrm>
            <a:off x="227013" y="3733800"/>
            <a:ext cx="8764587"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2230" name="Line 6"/>
          <p:cNvSpPr>
            <a:spLocks noChangeShapeType="1"/>
          </p:cNvSpPr>
          <p:nvPr/>
        </p:nvSpPr>
        <p:spPr bwMode="auto">
          <a:xfrm flipH="1">
            <a:off x="2819400" y="1525588"/>
            <a:ext cx="1588" cy="2208212"/>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2231" name="Line 7"/>
          <p:cNvSpPr>
            <a:spLocks noChangeShapeType="1"/>
          </p:cNvSpPr>
          <p:nvPr/>
        </p:nvSpPr>
        <p:spPr bwMode="auto">
          <a:xfrm flipH="1">
            <a:off x="3581400" y="1524000"/>
            <a:ext cx="1588" cy="22098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2232" name="Line 8"/>
          <p:cNvSpPr>
            <a:spLocks noChangeShapeType="1"/>
          </p:cNvSpPr>
          <p:nvPr/>
        </p:nvSpPr>
        <p:spPr bwMode="auto">
          <a:xfrm flipH="1">
            <a:off x="4343400" y="1524000"/>
            <a:ext cx="1588" cy="22098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2233" name="Line 9"/>
          <p:cNvSpPr>
            <a:spLocks noChangeShapeType="1"/>
          </p:cNvSpPr>
          <p:nvPr/>
        </p:nvSpPr>
        <p:spPr bwMode="auto">
          <a:xfrm flipH="1">
            <a:off x="5105400" y="1524000"/>
            <a:ext cx="1588" cy="22098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2234" name="Line 10"/>
          <p:cNvSpPr>
            <a:spLocks noChangeShapeType="1"/>
          </p:cNvSpPr>
          <p:nvPr/>
        </p:nvSpPr>
        <p:spPr bwMode="auto">
          <a:xfrm flipH="1">
            <a:off x="5867400" y="1524000"/>
            <a:ext cx="1588" cy="22098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2235" name="Line 11"/>
          <p:cNvSpPr>
            <a:spLocks noChangeShapeType="1"/>
          </p:cNvSpPr>
          <p:nvPr/>
        </p:nvSpPr>
        <p:spPr bwMode="auto">
          <a:xfrm flipH="1">
            <a:off x="6705600" y="1524000"/>
            <a:ext cx="1588" cy="22098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2236" name="Line 12"/>
          <p:cNvSpPr>
            <a:spLocks noChangeShapeType="1"/>
          </p:cNvSpPr>
          <p:nvPr/>
        </p:nvSpPr>
        <p:spPr bwMode="auto">
          <a:xfrm flipH="1">
            <a:off x="7467600" y="1524000"/>
            <a:ext cx="1588" cy="22098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2237" name="Rectangle 13"/>
          <p:cNvSpPr>
            <a:spLocks/>
          </p:cNvSpPr>
          <p:nvPr/>
        </p:nvSpPr>
        <p:spPr bwMode="auto">
          <a:xfrm>
            <a:off x="304800" y="1600200"/>
            <a:ext cx="8851900" cy="444500"/>
          </a:xfrm>
          <a:prstGeom prst="rect">
            <a:avLst/>
          </a:prstGeom>
          <a:noFill/>
          <a:ln w="12700" cap="flat">
            <a:noFill/>
            <a:miter lim="800000"/>
            <a:headEnd type="none" w="med" len="med"/>
            <a:tailEnd type="none" w="med" len="med"/>
          </a:ln>
        </p:spPr>
        <p:txBody>
          <a:bodyPr lIns="0" tIns="0" rIns="40639" bIns="0"/>
          <a:lstStyle/>
          <a:p>
            <a:pPr marL="39688"/>
            <a:r>
              <a:rPr lang="en-US" sz="2400">
                <a:solidFill>
                  <a:schemeClr val="tx1"/>
                </a:solidFill>
                <a:cs typeface="Arial" charset="0"/>
              </a:rPr>
              <a:t>Blue w/ D		0       0      0        +       +       +     </a:t>
            </a:r>
            <a:r>
              <a:rPr lang="en-US">
                <a:solidFill>
                  <a:schemeClr val="tx1"/>
                </a:solidFill>
                <a:cs typeface="Arial" charset="0"/>
              </a:rPr>
              <a:t>MT</a:t>
            </a:r>
            <a:r>
              <a:rPr lang="en-US">
                <a:solidFill>
                  <a:schemeClr val="tx1"/>
                </a:solidFill>
                <a:latin typeface="Arial Bold" charset="0"/>
                <a:cs typeface="Arial Bold" charset="0"/>
                <a:sym typeface="Arial Bold" charset="0"/>
              </a:rPr>
              <a:t>/</a:t>
            </a:r>
            <a:r>
              <a:rPr lang="en-US">
                <a:solidFill>
                  <a:schemeClr val="tx1"/>
                </a:solidFill>
                <a:cs typeface="Arial" charset="0"/>
              </a:rPr>
              <a:t>RLT(FP)</a:t>
            </a:r>
          </a:p>
        </p:txBody>
      </p:sp>
      <p:sp>
        <p:nvSpPr>
          <p:cNvPr id="52238" name="Line 14"/>
          <p:cNvSpPr>
            <a:spLocks noChangeShapeType="1"/>
          </p:cNvSpPr>
          <p:nvPr/>
        </p:nvSpPr>
        <p:spPr bwMode="auto">
          <a:xfrm rot="10800000" flipH="1">
            <a:off x="3124200" y="1676400"/>
            <a:ext cx="228600" cy="2286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2239" name="Line 15"/>
          <p:cNvSpPr>
            <a:spLocks noChangeShapeType="1"/>
          </p:cNvSpPr>
          <p:nvPr/>
        </p:nvSpPr>
        <p:spPr bwMode="auto">
          <a:xfrm rot="10800000" flipH="1">
            <a:off x="3886200" y="1676400"/>
            <a:ext cx="228600" cy="2286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2240" name="Line 16"/>
          <p:cNvSpPr>
            <a:spLocks noChangeShapeType="1"/>
          </p:cNvSpPr>
          <p:nvPr/>
        </p:nvSpPr>
        <p:spPr bwMode="auto">
          <a:xfrm rot="10800000" flipH="1">
            <a:off x="4495800" y="1752600"/>
            <a:ext cx="228600" cy="2286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2241" name="Line 17"/>
          <p:cNvSpPr>
            <a:spLocks noChangeShapeType="1"/>
          </p:cNvSpPr>
          <p:nvPr/>
        </p:nvSpPr>
        <p:spPr bwMode="auto">
          <a:xfrm flipH="1">
            <a:off x="4800600" y="1295400"/>
            <a:ext cx="381000" cy="10668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52242" name="AutoShape 18"/>
          <p:cNvSpPr>
            <a:spLocks/>
          </p:cNvSpPr>
          <p:nvPr/>
        </p:nvSpPr>
        <p:spPr bwMode="auto">
          <a:xfrm rot="-1319999">
            <a:off x="5130800" y="2089150"/>
            <a:ext cx="457200" cy="1447800"/>
          </a:xfrm>
          <a:custGeom>
            <a:avLst/>
            <a:gdLst>
              <a:gd name="T0" fmla="*/ 10800 w 21600"/>
              <a:gd name="T1" fmla="*/ 10800 h 21600"/>
            </a:gdLst>
            <a:ahLst/>
            <a:cxnLst>
              <a:cxn ang="0">
                <a:pos x="T0" y="T1"/>
              </a:cxn>
            </a:cxnLst>
            <a:rect l="0" t="0" r="r" b="b"/>
            <a:pathLst>
              <a:path w="21600" h="21600">
                <a:moveTo>
                  <a:pt x="0" y="3411"/>
                </a:moveTo>
                <a:lnTo>
                  <a:pt x="5400" y="3411"/>
                </a:lnTo>
                <a:lnTo>
                  <a:pt x="5400" y="21600"/>
                </a:lnTo>
                <a:lnTo>
                  <a:pt x="16200" y="21600"/>
                </a:lnTo>
                <a:lnTo>
                  <a:pt x="16200" y="3411"/>
                </a:lnTo>
                <a:lnTo>
                  <a:pt x="21600" y="3411"/>
                </a:lnTo>
                <a:lnTo>
                  <a:pt x="10800" y="0"/>
                </a:lnTo>
                <a:close/>
                <a:moveTo>
                  <a:pt x="0" y="3411"/>
                </a:moveTo>
              </a:path>
            </a:pathLst>
          </a:custGeom>
          <a:solidFill>
            <a:schemeClr val="accent1"/>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52243" name="AutoShape 19"/>
          <p:cNvSpPr>
            <a:spLocks/>
          </p:cNvSpPr>
          <p:nvPr/>
        </p:nvSpPr>
        <p:spPr bwMode="auto">
          <a:xfrm>
            <a:off x="7696200" y="2057400"/>
            <a:ext cx="457200" cy="1371600"/>
          </a:xfrm>
          <a:custGeom>
            <a:avLst/>
            <a:gdLst>
              <a:gd name="T0" fmla="*/ 10800 w 21600"/>
              <a:gd name="T1" fmla="*/ 10800 h 21600"/>
            </a:gdLst>
            <a:ahLst/>
            <a:cxnLst>
              <a:cxn ang="0">
                <a:pos x="T0" y="T1"/>
              </a:cxn>
            </a:cxnLst>
            <a:rect l="0" t="0" r="r" b="b"/>
            <a:pathLst>
              <a:path w="21600" h="21600">
                <a:moveTo>
                  <a:pt x="0" y="3600"/>
                </a:moveTo>
                <a:lnTo>
                  <a:pt x="5400" y="3600"/>
                </a:lnTo>
                <a:lnTo>
                  <a:pt x="5400" y="21600"/>
                </a:lnTo>
                <a:lnTo>
                  <a:pt x="16200" y="21600"/>
                </a:lnTo>
                <a:lnTo>
                  <a:pt x="16200" y="3600"/>
                </a:lnTo>
                <a:lnTo>
                  <a:pt x="21600" y="3600"/>
                </a:lnTo>
                <a:lnTo>
                  <a:pt x="10800" y="0"/>
                </a:lnTo>
                <a:close/>
                <a:moveTo>
                  <a:pt x="0" y="3600"/>
                </a:moveTo>
              </a:path>
            </a:pathLst>
          </a:custGeom>
          <a:solidFill>
            <a:schemeClr val="accent1"/>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52244" name="Rectangle 20"/>
          <p:cNvSpPr>
            <a:spLocks/>
          </p:cNvSpPr>
          <p:nvPr/>
        </p:nvSpPr>
        <p:spPr bwMode="auto">
          <a:xfrm>
            <a:off x="5486400" y="3048000"/>
            <a:ext cx="2908300" cy="1193800"/>
          </a:xfrm>
          <a:prstGeom prst="rect">
            <a:avLst/>
          </a:prstGeom>
          <a:solidFill>
            <a:srgbClr val="17375E"/>
          </a:solidFill>
          <a:ln w="25400" cap="flat">
            <a:solidFill>
              <a:srgbClr val="17375E"/>
            </a:solidFill>
            <a:prstDash val="solid"/>
            <a:miter lim="800000"/>
            <a:headEnd type="none" w="med" len="med"/>
            <a:tailEnd type="none" w="med" len="med"/>
          </a:ln>
        </p:spPr>
        <p:txBody>
          <a:bodyPr lIns="0" tIns="0" rIns="40639" bIns="0"/>
          <a:lstStyle/>
          <a:p>
            <a:pPr marL="39688"/>
            <a:r>
              <a:rPr lang="en-US">
                <a:solidFill>
                  <a:srgbClr val="FFFFFF"/>
                </a:solidFill>
                <a:latin typeface="Lucida Grande" charset="0"/>
                <a:ea typeface="Lucida Grande" charset="0"/>
                <a:cs typeface="Lucida Grande" charset="0"/>
                <a:sym typeface="Lucida Grande" charset="0"/>
              </a:rPr>
              <a:t>These slashes indicate the change between mass trial and reinforced learning trial</a:t>
            </a:r>
          </a:p>
        </p:txBody>
      </p:sp>
      <p:sp>
        <p:nvSpPr>
          <p:cNvPr id="52245" name="Rectangle 21"/>
          <p:cNvSpPr>
            <a:spLocks/>
          </p:cNvSpPr>
          <p:nvPr/>
        </p:nvSpPr>
        <p:spPr bwMode="auto">
          <a:xfrm>
            <a:off x="457200" y="4495800"/>
            <a:ext cx="7785100" cy="1714500"/>
          </a:xfrm>
          <a:prstGeom prst="rect">
            <a:avLst/>
          </a:prstGeom>
          <a:noFill/>
          <a:ln w="12700" cap="flat">
            <a:noFill/>
            <a:miter lim="800000"/>
            <a:headEnd type="none" w="med" len="med"/>
            <a:tailEnd type="none" w="med" len="med"/>
          </a:ln>
        </p:spPr>
        <p:txBody>
          <a:bodyPr lIns="0" tIns="0" rIns="40639" bIns="0"/>
          <a:lstStyle/>
          <a:p>
            <a:pPr marL="39688"/>
            <a:r>
              <a:rPr lang="en-US" sz="2800">
                <a:solidFill>
                  <a:schemeClr val="tx1"/>
                </a:solidFill>
                <a:cs typeface="Arial" charset="0"/>
              </a:rPr>
              <a:t>D = distractor</a:t>
            </a:r>
          </a:p>
          <a:p>
            <a:pPr marL="39688"/>
            <a:r>
              <a:rPr lang="en-US" sz="2800">
                <a:solidFill>
                  <a:schemeClr val="tx1"/>
                </a:solidFill>
                <a:cs typeface="Arial" charset="0"/>
              </a:rPr>
              <a:t>MT = mass trial </a:t>
            </a:r>
          </a:p>
          <a:p>
            <a:pPr marL="39688"/>
            <a:r>
              <a:rPr lang="en-US" sz="2800">
                <a:solidFill>
                  <a:schemeClr val="tx1"/>
                </a:solidFill>
                <a:cs typeface="Arial" charset="0"/>
              </a:rPr>
              <a:t>RLT = reinforced learning trial</a:t>
            </a:r>
          </a:p>
          <a:p>
            <a:pPr marL="39688"/>
            <a:r>
              <a:rPr lang="en-US" sz="2800">
                <a:solidFill>
                  <a:schemeClr val="tx1"/>
                </a:solidFill>
                <a:cs typeface="Arial" charset="0"/>
              </a:rPr>
              <a:t>FP= full prompt</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ph type="body" idx="1"/>
          </p:nvPr>
        </p:nvSpPr>
        <p:spPr>
          <a:xfrm>
            <a:off x="304800" y="153988"/>
            <a:ext cx="8280400" cy="533400"/>
          </a:xfrm>
          <a:ln/>
        </p:spPr>
        <p:txBody>
          <a:bodyPr rIns="132080"/>
          <a:lstStyle/>
          <a:p>
            <a:pPr>
              <a:buFont typeface="Arial" charset="0"/>
              <a:buNone/>
            </a:pPr>
            <a:r>
              <a:rPr lang="en-US" sz="1800"/>
              <a:t> </a:t>
            </a:r>
            <a:r>
              <a:rPr lang="en-US" sz="2800" b="1"/>
              <a:t>Introduction Procedure A</a:t>
            </a:r>
            <a:endParaRPr lang="en-US" sz="2800" b="1">
              <a:ea typeface="ヒラギノ角ゴ ProN W6" charset="0"/>
              <a:cs typeface="ヒラギノ角ゴ ProN W6" charset="0"/>
            </a:endParaRPr>
          </a:p>
        </p:txBody>
      </p:sp>
      <p:graphicFrame>
        <p:nvGraphicFramePr>
          <p:cNvPr id="53250" name="Group 2"/>
          <p:cNvGraphicFramePr>
            <a:graphicFrameLocks noGrp="1"/>
          </p:cNvGraphicFramePr>
          <p:nvPr/>
        </p:nvGraphicFramePr>
        <p:xfrm>
          <a:off x="228600" y="609600"/>
          <a:ext cx="8610600" cy="5862638"/>
        </p:xfrm>
        <a:graphic>
          <a:graphicData uri="http://schemas.openxmlformats.org/drawingml/2006/table">
            <a:tbl>
              <a:tblPr/>
              <a:tblGrid>
                <a:gridCol w="762000"/>
                <a:gridCol w="4978400"/>
                <a:gridCol w="2870200"/>
              </a:tblGrid>
              <a:tr h="406400">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Step</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Presentation of stimuli</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Criteria</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6400">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1</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X only</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3 consecutive correct</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6400">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2</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X with distractor</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3 consecutive correct</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6400">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3</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Y only</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3 consecutive correct</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6400">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4</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Y with distractor</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3 consecutive correct</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6475">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5</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X and Y together in random order</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3 consecutive correct on both X &amp; Y for 2 days in a row</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6400">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6</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Z only</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3 consecutive correct</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6400">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7</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Z with distractor</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3 consecutive correct</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4888">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8</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X, Y, and Z together in random order</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3 consec. correct for Z and 3 consec. correct for X &amp; Y for 2 days</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6475">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9</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Continue adding one new item in same format until 5 items are presented in random</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Criteria are the same for steps 6-8</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ph type="title"/>
          </p:nvPr>
        </p:nvSpPr>
        <p:spPr>
          <a:xfrm>
            <a:off x="457200" y="0"/>
            <a:ext cx="8229600" cy="1493838"/>
          </a:xfrm>
          <a:ln/>
        </p:spPr>
        <p:txBody>
          <a:bodyPr rIns="132080"/>
          <a:lstStyle/>
          <a:p>
            <a:r>
              <a:rPr lang="en-US" sz="4000"/>
              <a:t/>
            </a:r>
            <a:br>
              <a:rPr lang="en-US" sz="4000"/>
            </a:br>
            <a:r>
              <a:rPr lang="en-US" sz="4000"/>
              <a:t>X only</a:t>
            </a:r>
            <a:br>
              <a:rPr lang="en-US" sz="4000"/>
            </a:br>
            <a:endParaRPr lang="en-US" sz="4000"/>
          </a:p>
        </p:txBody>
      </p:sp>
      <p:sp>
        <p:nvSpPr>
          <p:cNvPr id="54274" name="Rectangle 2"/>
          <p:cNvSpPr>
            <a:spLocks noChangeArrowheads="1"/>
          </p:cNvSpPr>
          <p:nvPr>
            <p:ph type="body" idx="1"/>
          </p:nvPr>
        </p:nvSpPr>
        <p:spPr>
          <a:ln/>
        </p:spPr>
        <p:txBody>
          <a:bodyPr rIns="132080"/>
          <a:lstStyle/>
          <a:p>
            <a:pPr>
              <a:buFont typeface="Arial" charset="0"/>
              <a:buNone/>
            </a:pPr>
            <a:r>
              <a:rPr lang="en-US"/>
              <a:t>“Match red”	“Match red”	“Match red”</a:t>
            </a:r>
          </a:p>
        </p:txBody>
      </p:sp>
      <p:sp>
        <p:nvSpPr>
          <p:cNvPr id="54275" name="Rectangle 3"/>
          <p:cNvSpPr>
            <a:spLocks/>
          </p:cNvSpPr>
          <p:nvPr/>
        </p:nvSpPr>
        <p:spPr bwMode="auto">
          <a:xfrm>
            <a:off x="990600" y="2438400"/>
            <a:ext cx="1219200" cy="8382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4276" name="Rectangle 4"/>
          <p:cNvSpPr>
            <a:spLocks/>
          </p:cNvSpPr>
          <p:nvPr/>
        </p:nvSpPr>
        <p:spPr bwMode="auto">
          <a:xfrm>
            <a:off x="990600" y="3657600"/>
            <a:ext cx="1219200" cy="8382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4277" name="Rectangle 5"/>
          <p:cNvSpPr>
            <a:spLocks/>
          </p:cNvSpPr>
          <p:nvPr/>
        </p:nvSpPr>
        <p:spPr bwMode="auto">
          <a:xfrm>
            <a:off x="3733800" y="2438400"/>
            <a:ext cx="1219200" cy="8382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4278" name="Rectangle 6"/>
          <p:cNvSpPr>
            <a:spLocks/>
          </p:cNvSpPr>
          <p:nvPr/>
        </p:nvSpPr>
        <p:spPr bwMode="auto">
          <a:xfrm>
            <a:off x="3733800" y="3657600"/>
            <a:ext cx="1219200" cy="8382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4279" name="Rectangle 7"/>
          <p:cNvSpPr>
            <a:spLocks/>
          </p:cNvSpPr>
          <p:nvPr/>
        </p:nvSpPr>
        <p:spPr bwMode="auto">
          <a:xfrm>
            <a:off x="6477000" y="2438400"/>
            <a:ext cx="1219200" cy="8382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4280" name="Rectangle 8"/>
          <p:cNvSpPr>
            <a:spLocks/>
          </p:cNvSpPr>
          <p:nvPr/>
        </p:nvSpPr>
        <p:spPr bwMode="auto">
          <a:xfrm>
            <a:off x="6477000" y="3581400"/>
            <a:ext cx="1219200" cy="8382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4281" name="Rectangle 9"/>
          <p:cNvSpPr>
            <a:spLocks/>
          </p:cNvSpPr>
          <p:nvPr/>
        </p:nvSpPr>
        <p:spPr bwMode="auto">
          <a:xfrm>
            <a:off x="1371600" y="5486400"/>
            <a:ext cx="6705600" cy="533400"/>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4282" name="Line 10"/>
          <p:cNvSpPr>
            <a:spLocks noChangeShapeType="1"/>
          </p:cNvSpPr>
          <p:nvPr/>
        </p:nvSpPr>
        <p:spPr bwMode="auto">
          <a:xfrm>
            <a:off x="38100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4283" name="Line 11"/>
          <p:cNvSpPr>
            <a:spLocks noChangeShapeType="1"/>
          </p:cNvSpPr>
          <p:nvPr/>
        </p:nvSpPr>
        <p:spPr bwMode="auto">
          <a:xfrm>
            <a:off x="44196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4284" name="Line 12"/>
          <p:cNvSpPr>
            <a:spLocks noChangeShapeType="1"/>
          </p:cNvSpPr>
          <p:nvPr/>
        </p:nvSpPr>
        <p:spPr bwMode="auto">
          <a:xfrm>
            <a:off x="5029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4285" name="Line 13"/>
          <p:cNvSpPr>
            <a:spLocks noChangeShapeType="1"/>
          </p:cNvSpPr>
          <p:nvPr/>
        </p:nvSpPr>
        <p:spPr bwMode="auto">
          <a:xfrm>
            <a:off x="5638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4286" name="Line 14"/>
          <p:cNvSpPr>
            <a:spLocks noChangeShapeType="1"/>
          </p:cNvSpPr>
          <p:nvPr/>
        </p:nvSpPr>
        <p:spPr bwMode="auto">
          <a:xfrm>
            <a:off x="62484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4287" name="Line 15"/>
          <p:cNvSpPr>
            <a:spLocks noChangeShapeType="1"/>
          </p:cNvSpPr>
          <p:nvPr/>
        </p:nvSpPr>
        <p:spPr bwMode="auto">
          <a:xfrm>
            <a:off x="6934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4288" name="Line 16"/>
          <p:cNvSpPr>
            <a:spLocks noChangeShapeType="1"/>
          </p:cNvSpPr>
          <p:nvPr/>
        </p:nvSpPr>
        <p:spPr bwMode="auto">
          <a:xfrm>
            <a:off x="7543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4289" name="Rectangle 17"/>
          <p:cNvSpPr>
            <a:spLocks/>
          </p:cNvSpPr>
          <p:nvPr/>
        </p:nvSpPr>
        <p:spPr bwMode="auto">
          <a:xfrm>
            <a:off x="1449388" y="5562600"/>
            <a:ext cx="2235200" cy="355600"/>
          </a:xfrm>
          <a:prstGeom prst="rect">
            <a:avLst/>
          </a:prstGeom>
          <a:noFill/>
          <a:ln w="12700" cap="flat">
            <a:noFill/>
            <a:miter lim="800000"/>
            <a:headEnd type="none" w="med" len="med"/>
            <a:tailEnd type="none" w="med" len="med"/>
          </a:ln>
        </p:spPr>
        <p:txBody>
          <a:bodyPr lIns="0" tIns="0" rIns="40639" bIns="0"/>
          <a:lstStyle/>
          <a:p>
            <a:pPr marL="39688" algn="ctr"/>
            <a:r>
              <a:rPr lang="en-US">
                <a:solidFill>
                  <a:schemeClr val="tx1"/>
                </a:solidFill>
                <a:cs typeface="Arial" charset="0"/>
              </a:rPr>
              <a:t>red</a:t>
            </a:r>
          </a:p>
        </p:txBody>
      </p:sp>
      <p:sp>
        <p:nvSpPr>
          <p:cNvPr id="54290" name="Rectangle 18"/>
          <p:cNvSpPr>
            <a:spLocks/>
          </p:cNvSpPr>
          <p:nvPr/>
        </p:nvSpPr>
        <p:spPr bwMode="auto">
          <a:xfrm>
            <a:off x="38862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54291" name="Rectangle 19"/>
          <p:cNvSpPr>
            <a:spLocks/>
          </p:cNvSpPr>
          <p:nvPr/>
        </p:nvSpPr>
        <p:spPr bwMode="auto">
          <a:xfrm>
            <a:off x="4419600" y="5562600"/>
            <a:ext cx="5207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54292" name="Rectangle 20"/>
          <p:cNvSpPr>
            <a:spLocks/>
          </p:cNvSpPr>
          <p:nvPr/>
        </p:nvSpPr>
        <p:spPr bwMode="auto">
          <a:xfrm>
            <a:off x="51054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54293" name="Line 21"/>
          <p:cNvSpPr>
            <a:spLocks noChangeShapeType="1"/>
          </p:cNvSpPr>
          <p:nvPr/>
        </p:nvSpPr>
        <p:spPr bwMode="auto">
          <a:xfrm>
            <a:off x="2971800" y="1676400"/>
            <a:ext cx="1588" cy="31242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54294" name="Line 22"/>
          <p:cNvSpPr>
            <a:spLocks noChangeShapeType="1"/>
          </p:cNvSpPr>
          <p:nvPr/>
        </p:nvSpPr>
        <p:spPr bwMode="auto">
          <a:xfrm>
            <a:off x="5791200" y="1676400"/>
            <a:ext cx="1588" cy="31242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p:cNvSpPr>
          <p:nvPr/>
        </p:nvSpPr>
        <p:spPr bwMode="auto">
          <a:xfrm>
            <a:off x="6553200" y="6245225"/>
            <a:ext cx="2146300" cy="304800"/>
          </a:xfrm>
          <a:prstGeom prst="rect">
            <a:avLst/>
          </a:prstGeom>
          <a:noFill/>
          <a:ln w="12700" cap="flat">
            <a:noFill/>
            <a:miter lim="800000"/>
            <a:headEnd type="none" w="med" len="med"/>
            <a:tailEnd type="none" w="med" len="med"/>
          </a:ln>
        </p:spPr>
        <p:txBody>
          <a:bodyPr lIns="0" tIns="0" rIns="40639" bIns="0"/>
          <a:lstStyle/>
          <a:p>
            <a:pPr marL="39688" algn="r"/>
            <a:r>
              <a:rPr lang="en-US" sz="1400">
                <a:solidFill>
                  <a:schemeClr val="tx1"/>
                </a:solidFill>
                <a:cs typeface="Arial" charset="0"/>
              </a:rPr>
              <a:t>4</a:t>
            </a:r>
          </a:p>
        </p:txBody>
      </p:sp>
      <p:sp>
        <p:nvSpPr>
          <p:cNvPr id="9218" name="Rectangle 2"/>
          <p:cNvSpPr>
            <a:spLocks noChangeArrowheads="1"/>
          </p:cNvSpPr>
          <p:nvPr>
            <p:ph type="title"/>
          </p:nvPr>
        </p:nvSpPr>
        <p:spPr>
          <a:ln/>
        </p:spPr>
        <p:txBody>
          <a:bodyPr rIns="132080"/>
          <a:lstStyle/>
          <a:p>
            <a:r>
              <a:rPr lang="en-US" sz="4000"/>
              <a:t>Use Student Learning Profile</a:t>
            </a:r>
            <a:br>
              <a:rPr lang="en-US" sz="4000"/>
            </a:br>
            <a:r>
              <a:rPr lang="en-US" sz="4000"/>
              <a:t>To Conduct Assessment</a:t>
            </a:r>
          </a:p>
        </p:txBody>
      </p:sp>
      <p:pic>
        <p:nvPicPr>
          <p:cNvPr id="9219" name="Picture 3"/>
          <p:cNvPicPr>
            <a:picLocks noChangeArrowheads="1"/>
          </p:cNvPicPr>
          <p:nvPr/>
        </p:nvPicPr>
        <p:blipFill>
          <a:blip r:embed="rId2" cstate="print"/>
          <a:srcRect/>
          <a:stretch>
            <a:fillRect/>
          </a:stretch>
        </p:blipFill>
        <p:spPr bwMode="auto">
          <a:xfrm>
            <a:off x="838200" y="1524000"/>
            <a:ext cx="7696200" cy="4656138"/>
          </a:xfrm>
          <a:prstGeom prst="rect">
            <a:avLst/>
          </a:prstGeom>
          <a:noFill/>
          <a:ln w="38100" cap="flat">
            <a:solidFill>
              <a:schemeClr val="tx1"/>
            </a:solidFill>
            <a:prstDash val="solid"/>
            <a:miter lim="800000"/>
            <a:headEnd/>
            <a:tailEnd/>
          </a:ln>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ph type="title"/>
          </p:nvPr>
        </p:nvSpPr>
        <p:spPr>
          <a:ln/>
        </p:spPr>
        <p:txBody>
          <a:bodyPr rIns="132080"/>
          <a:lstStyle/>
          <a:p>
            <a:r>
              <a:rPr lang="en-US"/>
              <a:t>X with distractor</a:t>
            </a:r>
          </a:p>
        </p:txBody>
      </p:sp>
      <p:sp>
        <p:nvSpPr>
          <p:cNvPr id="55298" name="Rectangle 2"/>
          <p:cNvSpPr>
            <a:spLocks noChangeArrowheads="1"/>
          </p:cNvSpPr>
          <p:nvPr>
            <p:ph type="body" idx="1"/>
          </p:nvPr>
        </p:nvSpPr>
        <p:spPr>
          <a:ln/>
        </p:spPr>
        <p:txBody>
          <a:bodyPr rIns="132080"/>
          <a:lstStyle/>
          <a:p>
            <a:pPr>
              <a:buFont typeface="Arial" charset="0"/>
              <a:buNone/>
            </a:pPr>
            <a:r>
              <a:rPr lang="en-US"/>
              <a:t>“Match red”	“Match red”	“Match red”</a:t>
            </a:r>
          </a:p>
        </p:txBody>
      </p:sp>
      <p:sp>
        <p:nvSpPr>
          <p:cNvPr id="55299" name="Rectangle 3"/>
          <p:cNvSpPr>
            <a:spLocks/>
          </p:cNvSpPr>
          <p:nvPr/>
        </p:nvSpPr>
        <p:spPr bwMode="auto">
          <a:xfrm>
            <a:off x="914400" y="2362200"/>
            <a:ext cx="1219200" cy="8382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5300" name="Rectangle 4"/>
          <p:cNvSpPr>
            <a:spLocks/>
          </p:cNvSpPr>
          <p:nvPr/>
        </p:nvSpPr>
        <p:spPr bwMode="auto">
          <a:xfrm>
            <a:off x="3733800" y="2362200"/>
            <a:ext cx="1219200" cy="8382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5301" name="Rectangle 5"/>
          <p:cNvSpPr>
            <a:spLocks/>
          </p:cNvSpPr>
          <p:nvPr/>
        </p:nvSpPr>
        <p:spPr bwMode="auto">
          <a:xfrm>
            <a:off x="6705600" y="2362200"/>
            <a:ext cx="1219200" cy="8382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5302" name="Rectangle 6"/>
          <p:cNvSpPr>
            <a:spLocks/>
          </p:cNvSpPr>
          <p:nvPr/>
        </p:nvSpPr>
        <p:spPr bwMode="auto">
          <a:xfrm>
            <a:off x="228600" y="3657600"/>
            <a:ext cx="1219200" cy="8382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5303" name="Rectangle 7"/>
          <p:cNvSpPr>
            <a:spLocks/>
          </p:cNvSpPr>
          <p:nvPr/>
        </p:nvSpPr>
        <p:spPr bwMode="auto">
          <a:xfrm>
            <a:off x="4495800" y="3657600"/>
            <a:ext cx="1219200" cy="8382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5304" name="Rectangle 8"/>
          <p:cNvSpPr>
            <a:spLocks/>
          </p:cNvSpPr>
          <p:nvPr/>
        </p:nvSpPr>
        <p:spPr bwMode="auto">
          <a:xfrm>
            <a:off x="7467600" y="3657600"/>
            <a:ext cx="1219200" cy="8382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5305" name="Rectangle 9"/>
          <p:cNvSpPr>
            <a:spLocks/>
          </p:cNvSpPr>
          <p:nvPr/>
        </p:nvSpPr>
        <p:spPr bwMode="auto">
          <a:xfrm>
            <a:off x="1600200" y="3657600"/>
            <a:ext cx="1219200" cy="8382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55306" name="Rectangle 10"/>
          <p:cNvSpPr>
            <a:spLocks/>
          </p:cNvSpPr>
          <p:nvPr/>
        </p:nvSpPr>
        <p:spPr bwMode="auto">
          <a:xfrm>
            <a:off x="3124200" y="3657600"/>
            <a:ext cx="1219200" cy="8382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55307" name="Line 11"/>
          <p:cNvSpPr>
            <a:spLocks noChangeShapeType="1"/>
          </p:cNvSpPr>
          <p:nvPr/>
        </p:nvSpPr>
        <p:spPr bwMode="auto">
          <a:xfrm>
            <a:off x="2971800" y="1447800"/>
            <a:ext cx="1588" cy="35052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55308" name="Line 12"/>
          <p:cNvSpPr>
            <a:spLocks noChangeShapeType="1"/>
          </p:cNvSpPr>
          <p:nvPr/>
        </p:nvSpPr>
        <p:spPr bwMode="auto">
          <a:xfrm>
            <a:off x="5943600" y="1371600"/>
            <a:ext cx="1588" cy="35814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55309" name="Rectangle 13"/>
          <p:cNvSpPr>
            <a:spLocks/>
          </p:cNvSpPr>
          <p:nvPr/>
        </p:nvSpPr>
        <p:spPr bwMode="auto">
          <a:xfrm>
            <a:off x="6096000" y="3657600"/>
            <a:ext cx="1219200" cy="8382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55310" name="Line 14"/>
          <p:cNvSpPr>
            <a:spLocks noChangeShapeType="1"/>
          </p:cNvSpPr>
          <p:nvPr/>
        </p:nvSpPr>
        <p:spPr bwMode="auto">
          <a:xfrm>
            <a:off x="38100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5311" name="Line 15"/>
          <p:cNvSpPr>
            <a:spLocks noChangeShapeType="1"/>
          </p:cNvSpPr>
          <p:nvPr/>
        </p:nvSpPr>
        <p:spPr bwMode="auto">
          <a:xfrm>
            <a:off x="44196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5312" name="Line 16"/>
          <p:cNvSpPr>
            <a:spLocks noChangeShapeType="1"/>
          </p:cNvSpPr>
          <p:nvPr/>
        </p:nvSpPr>
        <p:spPr bwMode="auto">
          <a:xfrm>
            <a:off x="5029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5313" name="Line 17"/>
          <p:cNvSpPr>
            <a:spLocks noChangeShapeType="1"/>
          </p:cNvSpPr>
          <p:nvPr/>
        </p:nvSpPr>
        <p:spPr bwMode="auto">
          <a:xfrm>
            <a:off x="5638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5314" name="Line 18"/>
          <p:cNvSpPr>
            <a:spLocks noChangeShapeType="1"/>
          </p:cNvSpPr>
          <p:nvPr/>
        </p:nvSpPr>
        <p:spPr bwMode="auto">
          <a:xfrm>
            <a:off x="62484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5315" name="Line 19"/>
          <p:cNvSpPr>
            <a:spLocks noChangeShapeType="1"/>
          </p:cNvSpPr>
          <p:nvPr/>
        </p:nvSpPr>
        <p:spPr bwMode="auto">
          <a:xfrm>
            <a:off x="6934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5316" name="Line 20"/>
          <p:cNvSpPr>
            <a:spLocks noChangeShapeType="1"/>
          </p:cNvSpPr>
          <p:nvPr/>
        </p:nvSpPr>
        <p:spPr bwMode="auto">
          <a:xfrm>
            <a:off x="7543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5317" name="Rectangle 21"/>
          <p:cNvSpPr>
            <a:spLocks/>
          </p:cNvSpPr>
          <p:nvPr/>
        </p:nvSpPr>
        <p:spPr bwMode="auto">
          <a:xfrm>
            <a:off x="38862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55318" name="Rectangle 22"/>
          <p:cNvSpPr>
            <a:spLocks/>
          </p:cNvSpPr>
          <p:nvPr/>
        </p:nvSpPr>
        <p:spPr bwMode="auto">
          <a:xfrm>
            <a:off x="4419600" y="5562600"/>
            <a:ext cx="5207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55319" name="Rectangle 23"/>
          <p:cNvSpPr>
            <a:spLocks/>
          </p:cNvSpPr>
          <p:nvPr/>
        </p:nvSpPr>
        <p:spPr bwMode="auto">
          <a:xfrm>
            <a:off x="51054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55320" name="Rectangle 24"/>
          <p:cNvSpPr>
            <a:spLocks/>
          </p:cNvSpPr>
          <p:nvPr/>
        </p:nvSpPr>
        <p:spPr bwMode="auto">
          <a:xfrm>
            <a:off x="1371600" y="5486400"/>
            <a:ext cx="6705600" cy="533400"/>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5321" name="Rectangle 25"/>
          <p:cNvSpPr>
            <a:spLocks/>
          </p:cNvSpPr>
          <p:nvPr/>
        </p:nvSpPr>
        <p:spPr bwMode="auto">
          <a:xfrm>
            <a:off x="1371600" y="5562600"/>
            <a:ext cx="23114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Red w/ distractor</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ChangeArrowheads="1"/>
          </p:cNvSpPr>
          <p:nvPr>
            <p:ph type="title"/>
          </p:nvPr>
        </p:nvSpPr>
        <p:spPr>
          <a:ln/>
        </p:spPr>
        <p:txBody>
          <a:bodyPr rIns="132080"/>
          <a:lstStyle/>
          <a:p>
            <a:r>
              <a:rPr lang="en-US"/>
              <a:t>Y only</a:t>
            </a:r>
          </a:p>
        </p:txBody>
      </p:sp>
      <p:sp>
        <p:nvSpPr>
          <p:cNvPr id="56322" name="Rectangle 2"/>
          <p:cNvSpPr>
            <a:spLocks noChangeArrowheads="1"/>
          </p:cNvSpPr>
          <p:nvPr>
            <p:ph type="body" idx="1"/>
          </p:nvPr>
        </p:nvSpPr>
        <p:spPr>
          <a:ln/>
        </p:spPr>
        <p:txBody>
          <a:bodyPr rIns="132080"/>
          <a:lstStyle/>
          <a:p>
            <a:pPr>
              <a:buFont typeface="Arial" charset="0"/>
              <a:buNone/>
            </a:pPr>
            <a:r>
              <a:rPr lang="en-US" sz="3000"/>
              <a:t>“Match green” “Match green” “Match green”</a:t>
            </a:r>
          </a:p>
        </p:txBody>
      </p:sp>
      <p:sp>
        <p:nvSpPr>
          <p:cNvPr id="56323" name="Rectangle 3"/>
          <p:cNvSpPr>
            <a:spLocks/>
          </p:cNvSpPr>
          <p:nvPr/>
        </p:nvSpPr>
        <p:spPr bwMode="auto">
          <a:xfrm>
            <a:off x="990600" y="2438400"/>
            <a:ext cx="1219200" cy="8382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6324" name="Rectangle 4"/>
          <p:cNvSpPr>
            <a:spLocks/>
          </p:cNvSpPr>
          <p:nvPr/>
        </p:nvSpPr>
        <p:spPr bwMode="auto">
          <a:xfrm>
            <a:off x="990600" y="3505200"/>
            <a:ext cx="1219200" cy="8382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6325" name="Rectangle 5"/>
          <p:cNvSpPr>
            <a:spLocks/>
          </p:cNvSpPr>
          <p:nvPr/>
        </p:nvSpPr>
        <p:spPr bwMode="auto">
          <a:xfrm>
            <a:off x="3810000" y="2362200"/>
            <a:ext cx="1219200" cy="8382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6326" name="Rectangle 6"/>
          <p:cNvSpPr>
            <a:spLocks/>
          </p:cNvSpPr>
          <p:nvPr/>
        </p:nvSpPr>
        <p:spPr bwMode="auto">
          <a:xfrm>
            <a:off x="3810000" y="3429000"/>
            <a:ext cx="1219200" cy="8382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6327" name="Rectangle 7"/>
          <p:cNvSpPr>
            <a:spLocks/>
          </p:cNvSpPr>
          <p:nvPr/>
        </p:nvSpPr>
        <p:spPr bwMode="auto">
          <a:xfrm>
            <a:off x="6553200" y="2362200"/>
            <a:ext cx="1219200" cy="8382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6328" name="Rectangle 8"/>
          <p:cNvSpPr>
            <a:spLocks/>
          </p:cNvSpPr>
          <p:nvPr/>
        </p:nvSpPr>
        <p:spPr bwMode="auto">
          <a:xfrm>
            <a:off x="6553200" y="3429000"/>
            <a:ext cx="1219200" cy="8382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6329" name="Line 9"/>
          <p:cNvSpPr>
            <a:spLocks noChangeShapeType="1"/>
          </p:cNvSpPr>
          <p:nvPr/>
        </p:nvSpPr>
        <p:spPr bwMode="auto">
          <a:xfrm>
            <a:off x="38100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6330" name="Line 10"/>
          <p:cNvSpPr>
            <a:spLocks noChangeShapeType="1"/>
          </p:cNvSpPr>
          <p:nvPr/>
        </p:nvSpPr>
        <p:spPr bwMode="auto">
          <a:xfrm>
            <a:off x="44196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6331" name="Line 11"/>
          <p:cNvSpPr>
            <a:spLocks noChangeShapeType="1"/>
          </p:cNvSpPr>
          <p:nvPr/>
        </p:nvSpPr>
        <p:spPr bwMode="auto">
          <a:xfrm>
            <a:off x="5029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6332" name="Line 12"/>
          <p:cNvSpPr>
            <a:spLocks noChangeShapeType="1"/>
          </p:cNvSpPr>
          <p:nvPr/>
        </p:nvSpPr>
        <p:spPr bwMode="auto">
          <a:xfrm>
            <a:off x="5638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6333" name="Line 13"/>
          <p:cNvSpPr>
            <a:spLocks noChangeShapeType="1"/>
          </p:cNvSpPr>
          <p:nvPr/>
        </p:nvSpPr>
        <p:spPr bwMode="auto">
          <a:xfrm>
            <a:off x="62484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6334" name="Line 14"/>
          <p:cNvSpPr>
            <a:spLocks noChangeShapeType="1"/>
          </p:cNvSpPr>
          <p:nvPr/>
        </p:nvSpPr>
        <p:spPr bwMode="auto">
          <a:xfrm>
            <a:off x="6934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6335" name="Line 15"/>
          <p:cNvSpPr>
            <a:spLocks noChangeShapeType="1"/>
          </p:cNvSpPr>
          <p:nvPr/>
        </p:nvSpPr>
        <p:spPr bwMode="auto">
          <a:xfrm>
            <a:off x="7543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6336" name="Rectangle 16"/>
          <p:cNvSpPr>
            <a:spLocks/>
          </p:cNvSpPr>
          <p:nvPr/>
        </p:nvSpPr>
        <p:spPr bwMode="auto">
          <a:xfrm>
            <a:off x="38862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56337" name="Rectangle 17"/>
          <p:cNvSpPr>
            <a:spLocks/>
          </p:cNvSpPr>
          <p:nvPr/>
        </p:nvSpPr>
        <p:spPr bwMode="auto">
          <a:xfrm>
            <a:off x="4419600" y="5562600"/>
            <a:ext cx="5207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56338" name="Rectangle 18"/>
          <p:cNvSpPr>
            <a:spLocks/>
          </p:cNvSpPr>
          <p:nvPr/>
        </p:nvSpPr>
        <p:spPr bwMode="auto">
          <a:xfrm>
            <a:off x="51054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56339" name="Rectangle 19"/>
          <p:cNvSpPr>
            <a:spLocks/>
          </p:cNvSpPr>
          <p:nvPr/>
        </p:nvSpPr>
        <p:spPr bwMode="auto">
          <a:xfrm>
            <a:off x="1371600" y="5486400"/>
            <a:ext cx="6705600" cy="533400"/>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6340" name="Rectangle 20"/>
          <p:cNvSpPr>
            <a:spLocks/>
          </p:cNvSpPr>
          <p:nvPr/>
        </p:nvSpPr>
        <p:spPr bwMode="auto">
          <a:xfrm>
            <a:off x="1373188" y="5562600"/>
            <a:ext cx="2387600" cy="355600"/>
          </a:xfrm>
          <a:prstGeom prst="rect">
            <a:avLst/>
          </a:prstGeom>
          <a:noFill/>
          <a:ln w="12700" cap="flat">
            <a:noFill/>
            <a:miter lim="800000"/>
            <a:headEnd type="none" w="med" len="med"/>
            <a:tailEnd type="none" w="med" len="med"/>
          </a:ln>
        </p:spPr>
        <p:txBody>
          <a:bodyPr lIns="0" tIns="0" rIns="40639" bIns="0"/>
          <a:lstStyle/>
          <a:p>
            <a:pPr marL="39688" algn="ctr"/>
            <a:r>
              <a:rPr lang="en-US">
                <a:solidFill>
                  <a:schemeClr val="tx1"/>
                </a:solidFill>
                <a:cs typeface="Arial" charset="0"/>
              </a:rPr>
              <a:t>Green</a:t>
            </a:r>
          </a:p>
        </p:txBody>
      </p:sp>
      <p:sp>
        <p:nvSpPr>
          <p:cNvPr id="56341" name="Line 21"/>
          <p:cNvSpPr>
            <a:spLocks noChangeShapeType="1"/>
          </p:cNvSpPr>
          <p:nvPr/>
        </p:nvSpPr>
        <p:spPr bwMode="auto">
          <a:xfrm>
            <a:off x="3200400" y="1600200"/>
            <a:ext cx="1588" cy="31242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56342" name="Line 22"/>
          <p:cNvSpPr>
            <a:spLocks noChangeShapeType="1"/>
          </p:cNvSpPr>
          <p:nvPr/>
        </p:nvSpPr>
        <p:spPr bwMode="auto">
          <a:xfrm>
            <a:off x="5943600" y="1600200"/>
            <a:ext cx="1588" cy="31242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ChangeArrowheads="1"/>
          </p:cNvSpPr>
          <p:nvPr>
            <p:ph type="title"/>
          </p:nvPr>
        </p:nvSpPr>
        <p:spPr>
          <a:ln/>
        </p:spPr>
        <p:txBody>
          <a:bodyPr rIns="132080"/>
          <a:lstStyle/>
          <a:p>
            <a:r>
              <a:rPr lang="en-US"/>
              <a:t>Y with distractor</a:t>
            </a:r>
          </a:p>
        </p:txBody>
      </p:sp>
      <p:sp>
        <p:nvSpPr>
          <p:cNvPr id="57346" name="Rectangle 2"/>
          <p:cNvSpPr>
            <a:spLocks noChangeArrowheads="1"/>
          </p:cNvSpPr>
          <p:nvPr>
            <p:ph type="body" idx="1"/>
          </p:nvPr>
        </p:nvSpPr>
        <p:spPr>
          <a:ln/>
        </p:spPr>
        <p:txBody>
          <a:bodyPr rIns="132080"/>
          <a:lstStyle/>
          <a:p>
            <a:pPr>
              <a:buFont typeface="Arial" charset="0"/>
              <a:buNone/>
            </a:pPr>
            <a:r>
              <a:rPr lang="en-US" sz="3000"/>
              <a:t>“Match green”	“Match green”	“Match green”</a:t>
            </a:r>
          </a:p>
        </p:txBody>
      </p:sp>
      <p:sp>
        <p:nvSpPr>
          <p:cNvPr id="57347" name="Rectangle 3"/>
          <p:cNvSpPr>
            <a:spLocks/>
          </p:cNvSpPr>
          <p:nvPr/>
        </p:nvSpPr>
        <p:spPr bwMode="auto">
          <a:xfrm>
            <a:off x="990600" y="2438400"/>
            <a:ext cx="1219200" cy="8382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7348" name="Rectangle 4"/>
          <p:cNvSpPr>
            <a:spLocks/>
          </p:cNvSpPr>
          <p:nvPr/>
        </p:nvSpPr>
        <p:spPr bwMode="auto">
          <a:xfrm>
            <a:off x="3886200" y="2362200"/>
            <a:ext cx="1219200" cy="8382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7349" name="Rectangle 5"/>
          <p:cNvSpPr>
            <a:spLocks/>
          </p:cNvSpPr>
          <p:nvPr/>
        </p:nvSpPr>
        <p:spPr bwMode="auto">
          <a:xfrm>
            <a:off x="6705600" y="2362200"/>
            <a:ext cx="1219200" cy="8382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7350" name="Rectangle 6"/>
          <p:cNvSpPr>
            <a:spLocks/>
          </p:cNvSpPr>
          <p:nvPr/>
        </p:nvSpPr>
        <p:spPr bwMode="auto">
          <a:xfrm>
            <a:off x="1676400" y="3657600"/>
            <a:ext cx="1219200" cy="8382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7351" name="Rectangle 7"/>
          <p:cNvSpPr>
            <a:spLocks/>
          </p:cNvSpPr>
          <p:nvPr/>
        </p:nvSpPr>
        <p:spPr bwMode="auto">
          <a:xfrm>
            <a:off x="304800" y="3657600"/>
            <a:ext cx="1219200" cy="8382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57352" name="Rectangle 8"/>
          <p:cNvSpPr>
            <a:spLocks/>
          </p:cNvSpPr>
          <p:nvPr/>
        </p:nvSpPr>
        <p:spPr bwMode="auto">
          <a:xfrm>
            <a:off x="4724400" y="3657600"/>
            <a:ext cx="1219200" cy="8382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7353" name="Rectangle 9"/>
          <p:cNvSpPr>
            <a:spLocks/>
          </p:cNvSpPr>
          <p:nvPr/>
        </p:nvSpPr>
        <p:spPr bwMode="auto">
          <a:xfrm>
            <a:off x="3352800" y="3657600"/>
            <a:ext cx="1219200" cy="8382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57354" name="Rectangle 10"/>
          <p:cNvSpPr>
            <a:spLocks/>
          </p:cNvSpPr>
          <p:nvPr/>
        </p:nvSpPr>
        <p:spPr bwMode="auto">
          <a:xfrm>
            <a:off x="6324600" y="3657600"/>
            <a:ext cx="1219200" cy="8382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7355" name="Rectangle 11"/>
          <p:cNvSpPr>
            <a:spLocks/>
          </p:cNvSpPr>
          <p:nvPr/>
        </p:nvSpPr>
        <p:spPr bwMode="auto">
          <a:xfrm>
            <a:off x="7696200" y="3657600"/>
            <a:ext cx="1219200" cy="8382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57356" name="Line 12"/>
          <p:cNvSpPr>
            <a:spLocks noChangeShapeType="1"/>
          </p:cNvSpPr>
          <p:nvPr/>
        </p:nvSpPr>
        <p:spPr bwMode="auto">
          <a:xfrm>
            <a:off x="3124200" y="2286000"/>
            <a:ext cx="1588" cy="26670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57357" name="Line 13"/>
          <p:cNvSpPr>
            <a:spLocks noChangeShapeType="1"/>
          </p:cNvSpPr>
          <p:nvPr/>
        </p:nvSpPr>
        <p:spPr bwMode="auto">
          <a:xfrm>
            <a:off x="6172200" y="2209800"/>
            <a:ext cx="1588" cy="27432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57358" name="Line 14"/>
          <p:cNvSpPr>
            <a:spLocks noChangeShapeType="1"/>
          </p:cNvSpPr>
          <p:nvPr/>
        </p:nvSpPr>
        <p:spPr bwMode="auto">
          <a:xfrm>
            <a:off x="38100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7359" name="Line 15"/>
          <p:cNvSpPr>
            <a:spLocks noChangeShapeType="1"/>
          </p:cNvSpPr>
          <p:nvPr/>
        </p:nvSpPr>
        <p:spPr bwMode="auto">
          <a:xfrm>
            <a:off x="44196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7360" name="Line 16"/>
          <p:cNvSpPr>
            <a:spLocks noChangeShapeType="1"/>
          </p:cNvSpPr>
          <p:nvPr/>
        </p:nvSpPr>
        <p:spPr bwMode="auto">
          <a:xfrm>
            <a:off x="5029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7361" name="Line 17"/>
          <p:cNvSpPr>
            <a:spLocks noChangeShapeType="1"/>
          </p:cNvSpPr>
          <p:nvPr/>
        </p:nvSpPr>
        <p:spPr bwMode="auto">
          <a:xfrm>
            <a:off x="5638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7362" name="Line 18"/>
          <p:cNvSpPr>
            <a:spLocks noChangeShapeType="1"/>
          </p:cNvSpPr>
          <p:nvPr/>
        </p:nvSpPr>
        <p:spPr bwMode="auto">
          <a:xfrm>
            <a:off x="62484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7363" name="Line 19"/>
          <p:cNvSpPr>
            <a:spLocks noChangeShapeType="1"/>
          </p:cNvSpPr>
          <p:nvPr/>
        </p:nvSpPr>
        <p:spPr bwMode="auto">
          <a:xfrm>
            <a:off x="6934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7364" name="Line 20"/>
          <p:cNvSpPr>
            <a:spLocks noChangeShapeType="1"/>
          </p:cNvSpPr>
          <p:nvPr/>
        </p:nvSpPr>
        <p:spPr bwMode="auto">
          <a:xfrm>
            <a:off x="7543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7365" name="Rectangle 21"/>
          <p:cNvSpPr>
            <a:spLocks/>
          </p:cNvSpPr>
          <p:nvPr/>
        </p:nvSpPr>
        <p:spPr bwMode="auto">
          <a:xfrm>
            <a:off x="38862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57366" name="Rectangle 22"/>
          <p:cNvSpPr>
            <a:spLocks/>
          </p:cNvSpPr>
          <p:nvPr/>
        </p:nvSpPr>
        <p:spPr bwMode="auto">
          <a:xfrm>
            <a:off x="4419600" y="5562600"/>
            <a:ext cx="5207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57367" name="Rectangle 23"/>
          <p:cNvSpPr>
            <a:spLocks/>
          </p:cNvSpPr>
          <p:nvPr/>
        </p:nvSpPr>
        <p:spPr bwMode="auto">
          <a:xfrm>
            <a:off x="51054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57368" name="Rectangle 24"/>
          <p:cNvSpPr>
            <a:spLocks/>
          </p:cNvSpPr>
          <p:nvPr/>
        </p:nvSpPr>
        <p:spPr bwMode="auto">
          <a:xfrm>
            <a:off x="1371600" y="5486400"/>
            <a:ext cx="6705600" cy="533400"/>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7369" name="Rectangle 25"/>
          <p:cNvSpPr>
            <a:spLocks/>
          </p:cNvSpPr>
          <p:nvPr/>
        </p:nvSpPr>
        <p:spPr bwMode="auto">
          <a:xfrm>
            <a:off x="1447800" y="5562600"/>
            <a:ext cx="22987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Green w/ distractor</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ChangeArrowheads="1"/>
          </p:cNvSpPr>
          <p:nvPr>
            <p:ph type="title"/>
          </p:nvPr>
        </p:nvSpPr>
        <p:spPr>
          <a:ln/>
        </p:spPr>
        <p:txBody>
          <a:bodyPr rIns="132080"/>
          <a:lstStyle/>
          <a:p>
            <a:r>
              <a:rPr lang="en-US" sz="3600"/>
              <a:t>X and Y together in random order</a:t>
            </a:r>
            <a:br>
              <a:rPr lang="en-US" sz="3600"/>
            </a:br>
            <a:r>
              <a:rPr lang="en-US" sz="3600"/>
              <a:t> (2 consecutive days)</a:t>
            </a:r>
          </a:p>
        </p:txBody>
      </p:sp>
      <p:sp>
        <p:nvSpPr>
          <p:cNvPr id="58370" name="Rectangle 2"/>
          <p:cNvSpPr>
            <a:spLocks noChangeArrowheads="1"/>
          </p:cNvSpPr>
          <p:nvPr>
            <p:ph type="body" idx="1"/>
          </p:nvPr>
        </p:nvSpPr>
        <p:spPr>
          <a:ln/>
        </p:spPr>
        <p:txBody>
          <a:bodyPr rIns="132080"/>
          <a:lstStyle/>
          <a:p>
            <a:pPr>
              <a:buFont typeface="Arial" charset="0"/>
              <a:buNone/>
            </a:pPr>
            <a:r>
              <a:rPr lang="en-US" sz="2800"/>
              <a:t>“Match red”	“Match green”	     “Match red”</a:t>
            </a:r>
          </a:p>
          <a:p>
            <a:pPr>
              <a:buFont typeface="Arial" charset="0"/>
              <a:buNone/>
            </a:pPr>
            <a:endParaRPr lang="en-US" sz="2800"/>
          </a:p>
          <a:p>
            <a:pPr>
              <a:buFont typeface="Arial" charset="0"/>
              <a:buNone/>
            </a:pPr>
            <a:endParaRPr lang="en-US" sz="2800"/>
          </a:p>
          <a:p>
            <a:pPr>
              <a:buFont typeface="Arial" charset="0"/>
              <a:buNone/>
            </a:pPr>
            <a:endParaRPr lang="en-US" sz="2800"/>
          </a:p>
          <a:p>
            <a:pPr>
              <a:buFont typeface="Arial" charset="0"/>
              <a:buNone/>
            </a:pPr>
            <a:r>
              <a:rPr lang="en-US" sz="2800"/>
              <a:t>“Match red”	“Match green”	 “Match green”</a:t>
            </a:r>
          </a:p>
        </p:txBody>
      </p:sp>
      <p:sp>
        <p:nvSpPr>
          <p:cNvPr id="58371" name="Rectangle 3"/>
          <p:cNvSpPr>
            <a:spLocks/>
          </p:cNvSpPr>
          <p:nvPr/>
        </p:nvSpPr>
        <p:spPr bwMode="auto">
          <a:xfrm>
            <a:off x="990600" y="2133600"/>
            <a:ext cx="838200" cy="5334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8372" name="Rectangle 4"/>
          <p:cNvSpPr>
            <a:spLocks/>
          </p:cNvSpPr>
          <p:nvPr/>
        </p:nvSpPr>
        <p:spPr bwMode="auto">
          <a:xfrm>
            <a:off x="1524000" y="2819400"/>
            <a:ext cx="838200" cy="5334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8373" name="Rectangle 5"/>
          <p:cNvSpPr>
            <a:spLocks/>
          </p:cNvSpPr>
          <p:nvPr/>
        </p:nvSpPr>
        <p:spPr bwMode="auto">
          <a:xfrm>
            <a:off x="7086600" y="2133600"/>
            <a:ext cx="838200" cy="5334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8374" name="Rectangle 6"/>
          <p:cNvSpPr>
            <a:spLocks/>
          </p:cNvSpPr>
          <p:nvPr/>
        </p:nvSpPr>
        <p:spPr bwMode="auto">
          <a:xfrm>
            <a:off x="6629400" y="2819400"/>
            <a:ext cx="838200" cy="5334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8375" name="Rectangle 7"/>
          <p:cNvSpPr>
            <a:spLocks/>
          </p:cNvSpPr>
          <p:nvPr/>
        </p:nvSpPr>
        <p:spPr bwMode="auto">
          <a:xfrm>
            <a:off x="533400" y="2819400"/>
            <a:ext cx="838200" cy="5334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8376" name="Rectangle 8"/>
          <p:cNvSpPr>
            <a:spLocks/>
          </p:cNvSpPr>
          <p:nvPr/>
        </p:nvSpPr>
        <p:spPr bwMode="auto">
          <a:xfrm>
            <a:off x="3962400" y="2133600"/>
            <a:ext cx="838200" cy="5334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8377" name="Rectangle 9"/>
          <p:cNvSpPr>
            <a:spLocks/>
          </p:cNvSpPr>
          <p:nvPr/>
        </p:nvSpPr>
        <p:spPr bwMode="auto">
          <a:xfrm>
            <a:off x="4419600" y="2819400"/>
            <a:ext cx="838200" cy="5334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8378" name="Rectangle 10"/>
          <p:cNvSpPr>
            <a:spLocks/>
          </p:cNvSpPr>
          <p:nvPr/>
        </p:nvSpPr>
        <p:spPr bwMode="auto">
          <a:xfrm>
            <a:off x="3429000" y="2819400"/>
            <a:ext cx="838200" cy="5334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8379" name="Rectangle 11"/>
          <p:cNvSpPr>
            <a:spLocks/>
          </p:cNvSpPr>
          <p:nvPr/>
        </p:nvSpPr>
        <p:spPr bwMode="auto">
          <a:xfrm>
            <a:off x="7620000" y="2819400"/>
            <a:ext cx="838200" cy="5334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8380" name="Rectangle 12"/>
          <p:cNvSpPr>
            <a:spLocks/>
          </p:cNvSpPr>
          <p:nvPr/>
        </p:nvSpPr>
        <p:spPr bwMode="auto">
          <a:xfrm>
            <a:off x="990600" y="4191000"/>
            <a:ext cx="838200" cy="5334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8381" name="Rectangle 13"/>
          <p:cNvSpPr>
            <a:spLocks/>
          </p:cNvSpPr>
          <p:nvPr/>
        </p:nvSpPr>
        <p:spPr bwMode="auto">
          <a:xfrm>
            <a:off x="1600200" y="4953000"/>
            <a:ext cx="838200" cy="5334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8382" name="Rectangle 14"/>
          <p:cNvSpPr>
            <a:spLocks/>
          </p:cNvSpPr>
          <p:nvPr/>
        </p:nvSpPr>
        <p:spPr bwMode="auto">
          <a:xfrm>
            <a:off x="609600" y="4953000"/>
            <a:ext cx="838200" cy="5334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8383" name="Rectangle 15"/>
          <p:cNvSpPr>
            <a:spLocks/>
          </p:cNvSpPr>
          <p:nvPr/>
        </p:nvSpPr>
        <p:spPr bwMode="auto">
          <a:xfrm>
            <a:off x="3962400" y="4191000"/>
            <a:ext cx="838200" cy="5334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8384" name="Rectangle 16"/>
          <p:cNvSpPr>
            <a:spLocks/>
          </p:cNvSpPr>
          <p:nvPr/>
        </p:nvSpPr>
        <p:spPr bwMode="auto">
          <a:xfrm>
            <a:off x="3429000" y="4953000"/>
            <a:ext cx="838200" cy="5334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8385" name="Rectangle 17"/>
          <p:cNvSpPr>
            <a:spLocks/>
          </p:cNvSpPr>
          <p:nvPr/>
        </p:nvSpPr>
        <p:spPr bwMode="auto">
          <a:xfrm>
            <a:off x="4495800" y="4953000"/>
            <a:ext cx="838200" cy="5334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8386" name="Rectangle 18"/>
          <p:cNvSpPr>
            <a:spLocks/>
          </p:cNvSpPr>
          <p:nvPr/>
        </p:nvSpPr>
        <p:spPr bwMode="auto">
          <a:xfrm>
            <a:off x="7086600" y="4191000"/>
            <a:ext cx="838200" cy="5334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8387" name="Rectangle 19"/>
          <p:cNvSpPr>
            <a:spLocks/>
          </p:cNvSpPr>
          <p:nvPr/>
        </p:nvSpPr>
        <p:spPr bwMode="auto">
          <a:xfrm>
            <a:off x="7543800" y="4953000"/>
            <a:ext cx="838200" cy="5334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8388" name="Rectangle 20"/>
          <p:cNvSpPr>
            <a:spLocks/>
          </p:cNvSpPr>
          <p:nvPr/>
        </p:nvSpPr>
        <p:spPr bwMode="auto">
          <a:xfrm>
            <a:off x="6553200" y="4953000"/>
            <a:ext cx="838200" cy="5334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58389" name="Rectangle 21"/>
          <p:cNvSpPr>
            <a:spLocks/>
          </p:cNvSpPr>
          <p:nvPr/>
        </p:nvSpPr>
        <p:spPr bwMode="auto">
          <a:xfrm>
            <a:off x="1449388" y="5715000"/>
            <a:ext cx="2235200" cy="355600"/>
          </a:xfrm>
          <a:prstGeom prst="rect">
            <a:avLst/>
          </a:prstGeom>
          <a:noFill/>
          <a:ln w="12700" cap="flat">
            <a:noFill/>
            <a:miter lim="800000"/>
            <a:headEnd type="none" w="med" len="med"/>
            <a:tailEnd type="none" w="med" len="med"/>
          </a:ln>
        </p:spPr>
        <p:txBody>
          <a:bodyPr lIns="0" tIns="0" rIns="40639" bIns="0"/>
          <a:lstStyle/>
          <a:p>
            <a:pPr marL="39688" algn="ctr"/>
            <a:r>
              <a:rPr lang="en-US">
                <a:solidFill>
                  <a:schemeClr val="tx1"/>
                </a:solidFill>
                <a:cs typeface="Arial" charset="0"/>
              </a:rPr>
              <a:t>red</a:t>
            </a:r>
          </a:p>
        </p:txBody>
      </p:sp>
      <p:grpSp>
        <p:nvGrpSpPr>
          <p:cNvPr id="58392" name="Group 24"/>
          <p:cNvGrpSpPr>
            <a:grpSpLocks/>
          </p:cNvGrpSpPr>
          <p:nvPr/>
        </p:nvGrpSpPr>
        <p:grpSpPr bwMode="auto">
          <a:xfrm>
            <a:off x="1371600" y="5638800"/>
            <a:ext cx="6705600" cy="533400"/>
            <a:chOff x="0" y="0"/>
            <a:chExt cx="4224" cy="336"/>
          </a:xfrm>
        </p:grpSpPr>
        <p:sp>
          <p:nvSpPr>
            <p:cNvPr id="58390" name="Rectangle 22"/>
            <p:cNvSpPr>
              <a:spLocks/>
            </p:cNvSpPr>
            <p:nvPr/>
          </p:nvSpPr>
          <p:spPr bwMode="auto">
            <a:xfrm>
              <a:off x="0" y="0"/>
              <a:ext cx="4224" cy="336"/>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8391" name="Rectangle 23"/>
            <p:cNvSpPr>
              <a:spLocks/>
            </p:cNvSpPr>
            <p:nvPr/>
          </p:nvSpPr>
          <p:spPr bwMode="auto">
            <a:xfrm>
              <a:off x="0" y="0"/>
              <a:ext cx="4224" cy="336"/>
            </a:xfrm>
            <a:prstGeom prst="rect">
              <a:avLst/>
            </a:prstGeom>
            <a:noFill/>
            <a:ln w="12700" cap="flat">
              <a:noFill/>
              <a:miter lim="800000"/>
              <a:headEnd type="none" w="med" len="med"/>
              <a:tailEnd type="none" w="med" len="med"/>
            </a:ln>
          </p:spPr>
          <p:txBody>
            <a:bodyPr wrap="none" lIns="0" tIns="0" rIns="0" bIns="0">
              <a:spAutoFit/>
            </a:bodyPr>
            <a:lstStyle/>
            <a:p>
              <a:endParaRPr lang="en-US"/>
            </a:p>
          </p:txBody>
        </p:sp>
      </p:grpSp>
      <p:sp>
        <p:nvSpPr>
          <p:cNvPr id="58393" name="Line 25"/>
          <p:cNvSpPr>
            <a:spLocks noChangeShapeType="1"/>
          </p:cNvSpPr>
          <p:nvPr/>
        </p:nvSpPr>
        <p:spPr bwMode="auto">
          <a:xfrm>
            <a:off x="38100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8394" name="Line 26"/>
          <p:cNvSpPr>
            <a:spLocks noChangeShapeType="1"/>
          </p:cNvSpPr>
          <p:nvPr/>
        </p:nvSpPr>
        <p:spPr bwMode="auto">
          <a:xfrm>
            <a:off x="44196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8395" name="Line 27"/>
          <p:cNvSpPr>
            <a:spLocks noChangeShapeType="1"/>
          </p:cNvSpPr>
          <p:nvPr/>
        </p:nvSpPr>
        <p:spPr bwMode="auto">
          <a:xfrm>
            <a:off x="50292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8396" name="Line 28"/>
          <p:cNvSpPr>
            <a:spLocks noChangeShapeType="1"/>
          </p:cNvSpPr>
          <p:nvPr/>
        </p:nvSpPr>
        <p:spPr bwMode="auto">
          <a:xfrm>
            <a:off x="56388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8397" name="Line 29"/>
          <p:cNvSpPr>
            <a:spLocks noChangeShapeType="1"/>
          </p:cNvSpPr>
          <p:nvPr/>
        </p:nvSpPr>
        <p:spPr bwMode="auto">
          <a:xfrm>
            <a:off x="62484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8398" name="Line 30"/>
          <p:cNvSpPr>
            <a:spLocks noChangeShapeType="1"/>
          </p:cNvSpPr>
          <p:nvPr/>
        </p:nvSpPr>
        <p:spPr bwMode="auto">
          <a:xfrm>
            <a:off x="69342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8399" name="Line 31"/>
          <p:cNvSpPr>
            <a:spLocks noChangeShapeType="1"/>
          </p:cNvSpPr>
          <p:nvPr/>
        </p:nvSpPr>
        <p:spPr bwMode="auto">
          <a:xfrm>
            <a:off x="75438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8400" name="Rectangle 32"/>
          <p:cNvSpPr>
            <a:spLocks/>
          </p:cNvSpPr>
          <p:nvPr/>
        </p:nvSpPr>
        <p:spPr bwMode="auto">
          <a:xfrm>
            <a:off x="3886200" y="57150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58401" name="Rectangle 33"/>
          <p:cNvSpPr>
            <a:spLocks/>
          </p:cNvSpPr>
          <p:nvPr/>
        </p:nvSpPr>
        <p:spPr bwMode="auto">
          <a:xfrm>
            <a:off x="4419600" y="5715000"/>
            <a:ext cx="5207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58402" name="Rectangle 34"/>
          <p:cNvSpPr>
            <a:spLocks/>
          </p:cNvSpPr>
          <p:nvPr/>
        </p:nvSpPr>
        <p:spPr bwMode="auto">
          <a:xfrm>
            <a:off x="5105400" y="57150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58403" name="Rectangle 35"/>
          <p:cNvSpPr>
            <a:spLocks/>
          </p:cNvSpPr>
          <p:nvPr/>
        </p:nvSpPr>
        <p:spPr bwMode="auto">
          <a:xfrm>
            <a:off x="38862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58404" name="Rectangle 36"/>
          <p:cNvSpPr>
            <a:spLocks/>
          </p:cNvSpPr>
          <p:nvPr/>
        </p:nvSpPr>
        <p:spPr bwMode="auto">
          <a:xfrm>
            <a:off x="1371600" y="6172200"/>
            <a:ext cx="6705600" cy="533400"/>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8405" name="Line 37"/>
          <p:cNvSpPr>
            <a:spLocks noChangeShapeType="1"/>
          </p:cNvSpPr>
          <p:nvPr/>
        </p:nvSpPr>
        <p:spPr bwMode="auto">
          <a:xfrm>
            <a:off x="3810000" y="6096000"/>
            <a:ext cx="1588" cy="6096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8406" name="Line 38"/>
          <p:cNvSpPr>
            <a:spLocks noChangeShapeType="1"/>
          </p:cNvSpPr>
          <p:nvPr/>
        </p:nvSpPr>
        <p:spPr bwMode="auto">
          <a:xfrm>
            <a:off x="4419600" y="6096000"/>
            <a:ext cx="1588" cy="6096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8407" name="Line 39"/>
          <p:cNvSpPr>
            <a:spLocks noChangeShapeType="1"/>
          </p:cNvSpPr>
          <p:nvPr/>
        </p:nvSpPr>
        <p:spPr bwMode="auto">
          <a:xfrm>
            <a:off x="50292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8408" name="Line 40"/>
          <p:cNvSpPr>
            <a:spLocks noChangeShapeType="1"/>
          </p:cNvSpPr>
          <p:nvPr/>
        </p:nvSpPr>
        <p:spPr bwMode="auto">
          <a:xfrm>
            <a:off x="56388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8409" name="Line 41"/>
          <p:cNvSpPr>
            <a:spLocks noChangeShapeType="1"/>
          </p:cNvSpPr>
          <p:nvPr/>
        </p:nvSpPr>
        <p:spPr bwMode="auto">
          <a:xfrm>
            <a:off x="62484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8410" name="Line 42"/>
          <p:cNvSpPr>
            <a:spLocks noChangeShapeType="1"/>
          </p:cNvSpPr>
          <p:nvPr/>
        </p:nvSpPr>
        <p:spPr bwMode="auto">
          <a:xfrm>
            <a:off x="69342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8411" name="Line 43"/>
          <p:cNvSpPr>
            <a:spLocks noChangeShapeType="1"/>
          </p:cNvSpPr>
          <p:nvPr/>
        </p:nvSpPr>
        <p:spPr bwMode="auto">
          <a:xfrm>
            <a:off x="75438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8412" name="Rectangle 44"/>
          <p:cNvSpPr>
            <a:spLocks/>
          </p:cNvSpPr>
          <p:nvPr/>
        </p:nvSpPr>
        <p:spPr bwMode="auto">
          <a:xfrm>
            <a:off x="3886200" y="62484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58413" name="Rectangle 45"/>
          <p:cNvSpPr>
            <a:spLocks/>
          </p:cNvSpPr>
          <p:nvPr/>
        </p:nvSpPr>
        <p:spPr bwMode="auto">
          <a:xfrm>
            <a:off x="4495800" y="62484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58414" name="Rectangle 46"/>
          <p:cNvSpPr>
            <a:spLocks/>
          </p:cNvSpPr>
          <p:nvPr/>
        </p:nvSpPr>
        <p:spPr bwMode="auto">
          <a:xfrm>
            <a:off x="5105400" y="62484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58415" name="Rectangle 47"/>
          <p:cNvSpPr>
            <a:spLocks/>
          </p:cNvSpPr>
          <p:nvPr/>
        </p:nvSpPr>
        <p:spPr bwMode="auto">
          <a:xfrm>
            <a:off x="1395413" y="6240463"/>
            <a:ext cx="2349500" cy="355600"/>
          </a:xfrm>
          <a:prstGeom prst="rect">
            <a:avLst/>
          </a:prstGeom>
          <a:noFill/>
          <a:ln w="12700" cap="flat">
            <a:noFill/>
            <a:miter lim="800000"/>
            <a:headEnd type="none" w="med" len="med"/>
            <a:tailEnd type="none" w="med" len="med"/>
          </a:ln>
        </p:spPr>
        <p:txBody>
          <a:bodyPr lIns="0" tIns="0" rIns="40639" bIns="0"/>
          <a:lstStyle/>
          <a:p>
            <a:pPr marL="39688" algn="ctr">
              <a:spcBef>
                <a:spcPts val="1050"/>
              </a:spcBef>
            </a:pPr>
            <a:r>
              <a:rPr lang="en-US">
                <a:solidFill>
                  <a:schemeClr val="tx1"/>
                </a:solidFill>
                <a:cs typeface="Arial" charset="0"/>
              </a:rPr>
              <a:t>green</a:t>
            </a:r>
          </a:p>
        </p:txBody>
      </p:sp>
      <p:sp>
        <p:nvSpPr>
          <p:cNvPr id="58416" name="Freeform 48"/>
          <p:cNvSpPr>
            <a:spLocks/>
          </p:cNvSpPr>
          <p:nvPr/>
        </p:nvSpPr>
        <p:spPr bwMode="auto">
          <a:xfrm>
            <a:off x="3048000" y="5867400"/>
            <a:ext cx="457200" cy="609600"/>
          </a:xfrm>
          <a:custGeom>
            <a:avLst/>
            <a:gdLst/>
            <a:ahLst/>
            <a:cxnLst>
              <a:cxn ang="0">
                <a:pos x="0" y="0"/>
              </a:cxn>
              <a:cxn ang="0">
                <a:pos x="10800" y="1800"/>
              </a:cxn>
              <a:cxn ang="0">
                <a:pos x="10800" y="9000"/>
              </a:cxn>
              <a:cxn ang="0">
                <a:pos x="21600" y="10800"/>
              </a:cxn>
              <a:cxn ang="0">
                <a:pos x="10800" y="12600"/>
              </a:cxn>
              <a:cxn ang="0">
                <a:pos x="10800" y="19800"/>
              </a:cxn>
              <a:cxn ang="0">
                <a:pos x="0" y="21600"/>
              </a:cxn>
            </a:cxnLst>
            <a:rect l="0" t="0" r="r" b="b"/>
            <a:pathLst>
              <a:path w="21600" h="2160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8417" name="Rectangle 49"/>
          <p:cNvSpPr>
            <a:spLocks/>
          </p:cNvSpPr>
          <p:nvPr/>
        </p:nvSpPr>
        <p:spPr bwMode="auto">
          <a:xfrm>
            <a:off x="3505200" y="6019800"/>
            <a:ext cx="4699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R</a:t>
            </a:r>
          </a:p>
        </p:txBody>
      </p:sp>
      <p:sp>
        <p:nvSpPr>
          <p:cNvPr id="58418" name="Line 50"/>
          <p:cNvSpPr>
            <a:spLocks noChangeShapeType="1"/>
          </p:cNvSpPr>
          <p:nvPr/>
        </p:nvSpPr>
        <p:spPr bwMode="auto">
          <a:xfrm>
            <a:off x="152400" y="3505200"/>
            <a:ext cx="8839200" cy="1588"/>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58419" name="Line 51"/>
          <p:cNvSpPr>
            <a:spLocks noChangeShapeType="1"/>
          </p:cNvSpPr>
          <p:nvPr/>
        </p:nvSpPr>
        <p:spPr bwMode="auto">
          <a:xfrm>
            <a:off x="2895600" y="1524000"/>
            <a:ext cx="1588" cy="40386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58420" name="Line 52"/>
          <p:cNvSpPr>
            <a:spLocks noChangeShapeType="1"/>
          </p:cNvSpPr>
          <p:nvPr/>
        </p:nvSpPr>
        <p:spPr bwMode="auto">
          <a:xfrm>
            <a:off x="6019800" y="1447800"/>
            <a:ext cx="1588" cy="41148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58421" name="Rectangle 53"/>
          <p:cNvSpPr>
            <a:spLocks/>
          </p:cNvSpPr>
          <p:nvPr/>
        </p:nvSpPr>
        <p:spPr bwMode="auto">
          <a:xfrm>
            <a:off x="8077200" y="5943600"/>
            <a:ext cx="927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Day 1</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ChangeArrowheads="1"/>
          </p:cNvSpPr>
          <p:nvPr>
            <p:ph type="title"/>
          </p:nvPr>
        </p:nvSpPr>
        <p:spPr>
          <a:ln/>
        </p:spPr>
        <p:txBody>
          <a:bodyPr rIns="132080"/>
          <a:lstStyle/>
          <a:p>
            <a:r>
              <a:rPr lang="en-US"/>
              <a:t>Z only</a:t>
            </a:r>
          </a:p>
        </p:txBody>
      </p:sp>
      <p:sp>
        <p:nvSpPr>
          <p:cNvPr id="59394" name="Rectangle 2"/>
          <p:cNvSpPr>
            <a:spLocks noChangeArrowheads="1"/>
          </p:cNvSpPr>
          <p:nvPr>
            <p:ph type="body" idx="1"/>
          </p:nvPr>
        </p:nvSpPr>
        <p:spPr>
          <a:ln/>
        </p:spPr>
        <p:txBody>
          <a:bodyPr rIns="132080"/>
          <a:lstStyle/>
          <a:p>
            <a:pPr>
              <a:buFont typeface="Arial" charset="0"/>
              <a:buNone/>
            </a:pPr>
            <a:r>
              <a:rPr lang="en-US"/>
              <a:t>“Match blue”	“Match blue”	“Match blue”</a:t>
            </a:r>
          </a:p>
        </p:txBody>
      </p:sp>
      <p:sp>
        <p:nvSpPr>
          <p:cNvPr id="59395" name="Rectangle 3"/>
          <p:cNvSpPr>
            <a:spLocks/>
          </p:cNvSpPr>
          <p:nvPr/>
        </p:nvSpPr>
        <p:spPr bwMode="auto">
          <a:xfrm>
            <a:off x="914400" y="2362200"/>
            <a:ext cx="1219200" cy="8382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59396" name="Rectangle 4"/>
          <p:cNvSpPr>
            <a:spLocks/>
          </p:cNvSpPr>
          <p:nvPr/>
        </p:nvSpPr>
        <p:spPr bwMode="auto">
          <a:xfrm>
            <a:off x="914400" y="3352800"/>
            <a:ext cx="1219200" cy="8382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59397" name="Rectangle 5"/>
          <p:cNvSpPr>
            <a:spLocks/>
          </p:cNvSpPr>
          <p:nvPr/>
        </p:nvSpPr>
        <p:spPr bwMode="auto">
          <a:xfrm>
            <a:off x="3810000" y="2286000"/>
            <a:ext cx="1219200" cy="8382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59398" name="Rectangle 6"/>
          <p:cNvSpPr>
            <a:spLocks/>
          </p:cNvSpPr>
          <p:nvPr/>
        </p:nvSpPr>
        <p:spPr bwMode="auto">
          <a:xfrm>
            <a:off x="3810000" y="3276600"/>
            <a:ext cx="1219200" cy="8382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59399" name="Rectangle 7"/>
          <p:cNvSpPr>
            <a:spLocks/>
          </p:cNvSpPr>
          <p:nvPr/>
        </p:nvSpPr>
        <p:spPr bwMode="auto">
          <a:xfrm>
            <a:off x="6629400" y="2286000"/>
            <a:ext cx="1219200" cy="8382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59400" name="Rectangle 8"/>
          <p:cNvSpPr>
            <a:spLocks/>
          </p:cNvSpPr>
          <p:nvPr/>
        </p:nvSpPr>
        <p:spPr bwMode="auto">
          <a:xfrm>
            <a:off x="6629400" y="3276600"/>
            <a:ext cx="1219200" cy="8382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59401" name="Line 9"/>
          <p:cNvSpPr>
            <a:spLocks noChangeShapeType="1"/>
          </p:cNvSpPr>
          <p:nvPr/>
        </p:nvSpPr>
        <p:spPr bwMode="auto">
          <a:xfrm>
            <a:off x="38100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9402" name="Line 10"/>
          <p:cNvSpPr>
            <a:spLocks noChangeShapeType="1"/>
          </p:cNvSpPr>
          <p:nvPr/>
        </p:nvSpPr>
        <p:spPr bwMode="auto">
          <a:xfrm>
            <a:off x="44196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9403" name="Line 11"/>
          <p:cNvSpPr>
            <a:spLocks noChangeShapeType="1"/>
          </p:cNvSpPr>
          <p:nvPr/>
        </p:nvSpPr>
        <p:spPr bwMode="auto">
          <a:xfrm>
            <a:off x="5029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9404" name="Line 12"/>
          <p:cNvSpPr>
            <a:spLocks noChangeShapeType="1"/>
          </p:cNvSpPr>
          <p:nvPr/>
        </p:nvSpPr>
        <p:spPr bwMode="auto">
          <a:xfrm>
            <a:off x="5638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9405" name="Line 13"/>
          <p:cNvSpPr>
            <a:spLocks noChangeShapeType="1"/>
          </p:cNvSpPr>
          <p:nvPr/>
        </p:nvSpPr>
        <p:spPr bwMode="auto">
          <a:xfrm>
            <a:off x="62484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9406" name="Line 14"/>
          <p:cNvSpPr>
            <a:spLocks noChangeShapeType="1"/>
          </p:cNvSpPr>
          <p:nvPr/>
        </p:nvSpPr>
        <p:spPr bwMode="auto">
          <a:xfrm>
            <a:off x="6934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9407" name="Line 15"/>
          <p:cNvSpPr>
            <a:spLocks noChangeShapeType="1"/>
          </p:cNvSpPr>
          <p:nvPr/>
        </p:nvSpPr>
        <p:spPr bwMode="auto">
          <a:xfrm>
            <a:off x="7543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9408" name="Rectangle 16"/>
          <p:cNvSpPr>
            <a:spLocks/>
          </p:cNvSpPr>
          <p:nvPr/>
        </p:nvSpPr>
        <p:spPr bwMode="auto">
          <a:xfrm>
            <a:off x="38862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59409" name="Rectangle 17"/>
          <p:cNvSpPr>
            <a:spLocks/>
          </p:cNvSpPr>
          <p:nvPr/>
        </p:nvSpPr>
        <p:spPr bwMode="auto">
          <a:xfrm>
            <a:off x="4419600" y="5562600"/>
            <a:ext cx="5207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59410" name="Rectangle 18"/>
          <p:cNvSpPr>
            <a:spLocks/>
          </p:cNvSpPr>
          <p:nvPr/>
        </p:nvSpPr>
        <p:spPr bwMode="auto">
          <a:xfrm>
            <a:off x="51054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59411" name="Rectangle 19"/>
          <p:cNvSpPr>
            <a:spLocks/>
          </p:cNvSpPr>
          <p:nvPr/>
        </p:nvSpPr>
        <p:spPr bwMode="auto">
          <a:xfrm>
            <a:off x="1371600" y="5486400"/>
            <a:ext cx="6705600" cy="533400"/>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59412" name="Rectangle 20"/>
          <p:cNvSpPr>
            <a:spLocks/>
          </p:cNvSpPr>
          <p:nvPr/>
        </p:nvSpPr>
        <p:spPr bwMode="auto">
          <a:xfrm>
            <a:off x="1524000" y="5562600"/>
            <a:ext cx="2222500" cy="355600"/>
          </a:xfrm>
          <a:prstGeom prst="rect">
            <a:avLst/>
          </a:prstGeom>
          <a:noFill/>
          <a:ln w="12700" cap="flat">
            <a:noFill/>
            <a:miter lim="800000"/>
            <a:headEnd type="none" w="med" len="med"/>
            <a:tailEnd type="none" w="med" len="med"/>
          </a:ln>
        </p:spPr>
        <p:txBody>
          <a:bodyPr lIns="0" tIns="0" rIns="40639" bIns="0"/>
          <a:lstStyle/>
          <a:p>
            <a:pPr marL="39688" algn="ctr">
              <a:spcBef>
                <a:spcPts val="1050"/>
              </a:spcBef>
            </a:pPr>
            <a:r>
              <a:rPr lang="en-US">
                <a:solidFill>
                  <a:schemeClr val="tx1"/>
                </a:solidFill>
                <a:cs typeface="Arial" charset="0"/>
              </a:rPr>
              <a:t>blue</a:t>
            </a:r>
          </a:p>
        </p:txBody>
      </p:sp>
      <p:sp>
        <p:nvSpPr>
          <p:cNvPr id="59413" name="Line 21"/>
          <p:cNvSpPr>
            <a:spLocks noChangeShapeType="1"/>
          </p:cNvSpPr>
          <p:nvPr/>
        </p:nvSpPr>
        <p:spPr bwMode="auto">
          <a:xfrm>
            <a:off x="3124200" y="1676400"/>
            <a:ext cx="1588" cy="28194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59414" name="Line 22"/>
          <p:cNvSpPr>
            <a:spLocks noChangeShapeType="1"/>
          </p:cNvSpPr>
          <p:nvPr/>
        </p:nvSpPr>
        <p:spPr bwMode="auto">
          <a:xfrm>
            <a:off x="5867400" y="1676400"/>
            <a:ext cx="1588" cy="28194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ChangeArrowheads="1"/>
          </p:cNvSpPr>
          <p:nvPr>
            <p:ph type="title"/>
          </p:nvPr>
        </p:nvSpPr>
        <p:spPr>
          <a:ln/>
        </p:spPr>
        <p:txBody>
          <a:bodyPr rIns="132080"/>
          <a:lstStyle/>
          <a:p>
            <a:r>
              <a:rPr lang="en-US"/>
              <a:t>Z with distractor</a:t>
            </a:r>
          </a:p>
        </p:txBody>
      </p:sp>
      <p:sp>
        <p:nvSpPr>
          <p:cNvPr id="60418" name="Rectangle 2"/>
          <p:cNvSpPr>
            <a:spLocks noChangeArrowheads="1"/>
          </p:cNvSpPr>
          <p:nvPr>
            <p:ph type="body" idx="1"/>
          </p:nvPr>
        </p:nvSpPr>
        <p:spPr>
          <a:ln/>
        </p:spPr>
        <p:txBody>
          <a:bodyPr rIns="132080"/>
          <a:lstStyle/>
          <a:p>
            <a:pPr>
              <a:buFont typeface="Arial" charset="0"/>
              <a:buNone/>
            </a:pPr>
            <a:r>
              <a:rPr lang="en-US"/>
              <a:t>“Match blue”	“Match blue”	“Match blue”</a:t>
            </a:r>
          </a:p>
        </p:txBody>
      </p:sp>
      <p:sp>
        <p:nvSpPr>
          <p:cNvPr id="60419" name="Rectangle 3"/>
          <p:cNvSpPr>
            <a:spLocks/>
          </p:cNvSpPr>
          <p:nvPr/>
        </p:nvSpPr>
        <p:spPr bwMode="auto">
          <a:xfrm>
            <a:off x="1371600" y="5486400"/>
            <a:ext cx="6705600" cy="533400"/>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0420" name="Line 4"/>
          <p:cNvSpPr>
            <a:spLocks noChangeShapeType="1"/>
          </p:cNvSpPr>
          <p:nvPr/>
        </p:nvSpPr>
        <p:spPr bwMode="auto">
          <a:xfrm>
            <a:off x="38100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0421" name="Line 5"/>
          <p:cNvSpPr>
            <a:spLocks noChangeShapeType="1"/>
          </p:cNvSpPr>
          <p:nvPr/>
        </p:nvSpPr>
        <p:spPr bwMode="auto">
          <a:xfrm>
            <a:off x="44196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0422" name="Line 6"/>
          <p:cNvSpPr>
            <a:spLocks noChangeShapeType="1"/>
          </p:cNvSpPr>
          <p:nvPr/>
        </p:nvSpPr>
        <p:spPr bwMode="auto">
          <a:xfrm>
            <a:off x="5029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0423" name="Line 7"/>
          <p:cNvSpPr>
            <a:spLocks noChangeShapeType="1"/>
          </p:cNvSpPr>
          <p:nvPr/>
        </p:nvSpPr>
        <p:spPr bwMode="auto">
          <a:xfrm>
            <a:off x="5638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0424" name="Line 8"/>
          <p:cNvSpPr>
            <a:spLocks noChangeShapeType="1"/>
          </p:cNvSpPr>
          <p:nvPr/>
        </p:nvSpPr>
        <p:spPr bwMode="auto">
          <a:xfrm>
            <a:off x="62484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0425" name="Line 9"/>
          <p:cNvSpPr>
            <a:spLocks noChangeShapeType="1"/>
          </p:cNvSpPr>
          <p:nvPr/>
        </p:nvSpPr>
        <p:spPr bwMode="auto">
          <a:xfrm>
            <a:off x="6934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0426" name="Line 10"/>
          <p:cNvSpPr>
            <a:spLocks noChangeShapeType="1"/>
          </p:cNvSpPr>
          <p:nvPr/>
        </p:nvSpPr>
        <p:spPr bwMode="auto">
          <a:xfrm>
            <a:off x="7543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0427" name="Rectangle 11"/>
          <p:cNvSpPr>
            <a:spLocks/>
          </p:cNvSpPr>
          <p:nvPr/>
        </p:nvSpPr>
        <p:spPr bwMode="auto">
          <a:xfrm>
            <a:off x="38862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0428" name="Rectangle 12"/>
          <p:cNvSpPr>
            <a:spLocks/>
          </p:cNvSpPr>
          <p:nvPr/>
        </p:nvSpPr>
        <p:spPr bwMode="auto">
          <a:xfrm>
            <a:off x="4419600" y="5562600"/>
            <a:ext cx="5207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0429" name="Rectangle 13"/>
          <p:cNvSpPr>
            <a:spLocks/>
          </p:cNvSpPr>
          <p:nvPr/>
        </p:nvSpPr>
        <p:spPr bwMode="auto">
          <a:xfrm>
            <a:off x="51054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0430" name="Rectangle 14"/>
          <p:cNvSpPr>
            <a:spLocks/>
          </p:cNvSpPr>
          <p:nvPr/>
        </p:nvSpPr>
        <p:spPr bwMode="auto">
          <a:xfrm>
            <a:off x="1447800" y="5562600"/>
            <a:ext cx="22987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Blue w/ distractor</a:t>
            </a:r>
          </a:p>
        </p:txBody>
      </p:sp>
      <p:sp>
        <p:nvSpPr>
          <p:cNvPr id="60431" name="Rectangle 15"/>
          <p:cNvSpPr>
            <a:spLocks/>
          </p:cNvSpPr>
          <p:nvPr/>
        </p:nvSpPr>
        <p:spPr bwMode="auto">
          <a:xfrm>
            <a:off x="914400" y="2362200"/>
            <a:ext cx="1219200" cy="8382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0432" name="Rectangle 16"/>
          <p:cNvSpPr>
            <a:spLocks/>
          </p:cNvSpPr>
          <p:nvPr/>
        </p:nvSpPr>
        <p:spPr bwMode="auto">
          <a:xfrm>
            <a:off x="3810000" y="2362200"/>
            <a:ext cx="1219200" cy="8382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0433" name="Rectangle 17"/>
          <p:cNvSpPr>
            <a:spLocks/>
          </p:cNvSpPr>
          <p:nvPr/>
        </p:nvSpPr>
        <p:spPr bwMode="auto">
          <a:xfrm>
            <a:off x="6553200" y="2362200"/>
            <a:ext cx="1219200" cy="8382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0434" name="Rectangle 18"/>
          <p:cNvSpPr>
            <a:spLocks/>
          </p:cNvSpPr>
          <p:nvPr/>
        </p:nvSpPr>
        <p:spPr bwMode="auto">
          <a:xfrm>
            <a:off x="152400" y="3352800"/>
            <a:ext cx="1219200" cy="8382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0435" name="Rectangle 19"/>
          <p:cNvSpPr>
            <a:spLocks/>
          </p:cNvSpPr>
          <p:nvPr/>
        </p:nvSpPr>
        <p:spPr bwMode="auto">
          <a:xfrm>
            <a:off x="4495800" y="3352800"/>
            <a:ext cx="1219200" cy="8382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0436" name="Rectangle 20"/>
          <p:cNvSpPr>
            <a:spLocks/>
          </p:cNvSpPr>
          <p:nvPr/>
        </p:nvSpPr>
        <p:spPr bwMode="auto">
          <a:xfrm>
            <a:off x="6096000" y="3352800"/>
            <a:ext cx="1219200" cy="8382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0437" name="Rectangle 21"/>
          <p:cNvSpPr>
            <a:spLocks/>
          </p:cNvSpPr>
          <p:nvPr/>
        </p:nvSpPr>
        <p:spPr bwMode="auto">
          <a:xfrm>
            <a:off x="1447800" y="3352800"/>
            <a:ext cx="1219200" cy="8382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60438" name="Rectangle 22"/>
          <p:cNvSpPr>
            <a:spLocks/>
          </p:cNvSpPr>
          <p:nvPr/>
        </p:nvSpPr>
        <p:spPr bwMode="auto">
          <a:xfrm>
            <a:off x="3124200" y="3352800"/>
            <a:ext cx="1219200" cy="8382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60439" name="Rectangle 23"/>
          <p:cNvSpPr>
            <a:spLocks/>
          </p:cNvSpPr>
          <p:nvPr/>
        </p:nvSpPr>
        <p:spPr bwMode="auto">
          <a:xfrm>
            <a:off x="7391400" y="3352800"/>
            <a:ext cx="1219200" cy="838200"/>
          </a:xfrm>
          <a:prstGeom prst="rect">
            <a:avLst/>
          </a:prstGeom>
          <a:solidFill>
            <a:srgbClr val="FFFFFF"/>
          </a:solidFill>
          <a:ln w="9525" cap="flat">
            <a:solidFill>
              <a:schemeClr val="tx1"/>
            </a:solidFill>
            <a:prstDash val="solid"/>
            <a:round/>
            <a:headEnd type="none" w="med" len="med"/>
            <a:tailEnd type="none" w="med" len="med"/>
          </a:ln>
        </p:spPr>
        <p:txBody>
          <a:bodyPr lIns="0" tIns="0" rIns="0" bIns="0"/>
          <a:lstStyle/>
          <a:p>
            <a:endParaRPr lang="en-US"/>
          </a:p>
        </p:txBody>
      </p:sp>
      <p:sp>
        <p:nvSpPr>
          <p:cNvPr id="60440" name="Line 24"/>
          <p:cNvSpPr>
            <a:spLocks noChangeShapeType="1"/>
          </p:cNvSpPr>
          <p:nvPr/>
        </p:nvSpPr>
        <p:spPr bwMode="auto">
          <a:xfrm>
            <a:off x="2971800" y="1676400"/>
            <a:ext cx="1588" cy="28194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60441" name="Line 25"/>
          <p:cNvSpPr>
            <a:spLocks noChangeShapeType="1"/>
          </p:cNvSpPr>
          <p:nvPr/>
        </p:nvSpPr>
        <p:spPr bwMode="auto">
          <a:xfrm>
            <a:off x="5867400" y="1600200"/>
            <a:ext cx="1588" cy="28956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ph type="title"/>
          </p:nvPr>
        </p:nvSpPr>
        <p:spPr>
          <a:ln/>
        </p:spPr>
        <p:txBody>
          <a:bodyPr rIns="132080"/>
          <a:lstStyle/>
          <a:p>
            <a:r>
              <a:rPr lang="en-US" sz="4000"/>
              <a:t>X, Y, &amp; Z together in random order (2 consecutive days)</a:t>
            </a:r>
          </a:p>
        </p:txBody>
      </p:sp>
      <p:sp>
        <p:nvSpPr>
          <p:cNvPr id="61442" name="Rectangle 2"/>
          <p:cNvSpPr>
            <a:spLocks noChangeArrowheads="1"/>
          </p:cNvSpPr>
          <p:nvPr>
            <p:ph type="body" idx="1"/>
          </p:nvPr>
        </p:nvSpPr>
        <p:spPr>
          <a:ln/>
        </p:spPr>
        <p:txBody>
          <a:bodyPr rIns="132080"/>
          <a:lstStyle/>
          <a:p>
            <a:pPr>
              <a:buFont typeface="Arial" charset="0"/>
              <a:buNone/>
            </a:pPr>
            <a:r>
              <a:rPr lang="en-US" sz="2800"/>
              <a:t>“Match blue”	  “Match red”	   “Match blue”</a:t>
            </a:r>
          </a:p>
          <a:p>
            <a:pPr>
              <a:buFont typeface="Arial" charset="0"/>
              <a:buNone/>
            </a:pPr>
            <a:endParaRPr lang="en-US" sz="2800"/>
          </a:p>
          <a:p>
            <a:pPr>
              <a:buFont typeface="Arial" charset="0"/>
              <a:buNone/>
            </a:pPr>
            <a:endParaRPr lang="en-US" sz="2800"/>
          </a:p>
          <a:p>
            <a:pPr>
              <a:buFont typeface="Arial" charset="0"/>
              <a:buNone/>
            </a:pPr>
            <a:endParaRPr lang="en-US" sz="2800"/>
          </a:p>
          <a:p>
            <a:pPr>
              <a:buFont typeface="Arial" charset="0"/>
              <a:buNone/>
            </a:pPr>
            <a:r>
              <a:rPr lang="en-US" sz="2800"/>
              <a:t>“Match green”	   “Match red”	   “Match blue”</a:t>
            </a:r>
          </a:p>
        </p:txBody>
      </p:sp>
      <p:sp>
        <p:nvSpPr>
          <p:cNvPr id="61443" name="Rectangle 3"/>
          <p:cNvSpPr>
            <a:spLocks/>
          </p:cNvSpPr>
          <p:nvPr/>
        </p:nvSpPr>
        <p:spPr bwMode="auto">
          <a:xfrm>
            <a:off x="1066800" y="2133600"/>
            <a:ext cx="838200" cy="5334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1444" name="Rectangle 4"/>
          <p:cNvSpPr>
            <a:spLocks/>
          </p:cNvSpPr>
          <p:nvPr/>
        </p:nvSpPr>
        <p:spPr bwMode="auto">
          <a:xfrm>
            <a:off x="228600" y="2819400"/>
            <a:ext cx="838200" cy="5334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1445" name="Rectangle 5"/>
          <p:cNvSpPr>
            <a:spLocks/>
          </p:cNvSpPr>
          <p:nvPr/>
        </p:nvSpPr>
        <p:spPr bwMode="auto">
          <a:xfrm>
            <a:off x="1143000" y="2819400"/>
            <a:ext cx="838200" cy="5334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1446" name="Rectangle 6"/>
          <p:cNvSpPr>
            <a:spLocks/>
          </p:cNvSpPr>
          <p:nvPr/>
        </p:nvSpPr>
        <p:spPr bwMode="auto">
          <a:xfrm>
            <a:off x="2057400" y="2819400"/>
            <a:ext cx="838200" cy="5334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61447" name="Rectangle 7"/>
          <p:cNvSpPr>
            <a:spLocks/>
          </p:cNvSpPr>
          <p:nvPr/>
        </p:nvSpPr>
        <p:spPr bwMode="auto">
          <a:xfrm>
            <a:off x="4114800" y="2133600"/>
            <a:ext cx="838200" cy="5334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1448" name="Rectangle 8"/>
          <p:cNvSpPr>
            <a:spLocks/>
          </p:cNvSpPr>
          <p:nvPr/>
        </p:nvSpPr>
        <p:spPr bwMode="auto">
          <a:xfrm>
            <a:off x="3352800" y="2819400"/>
            <a:ext cx="838200" cy="5334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61449" name="Rectangle 9"/>
          <p:cNvSpPr>
            <a:spLocks/>
          </p:cNvSpPr>
          <p:nvPr/>
        </p:nvSpPr>
        <p:spPr bwMode="auto">
          <a:xfrm>
            <a:off x="4267200" y="2819400"/>
            <a:ext cx="838200" cy="5334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1450" name="Rectangle 10"/>
          <p:cNvSpPr>
            <a:spLocks/>
          </p:cNvSpPr>
          <p:nvPr/>
        </p:nvSpPr>
        <p:spPr bwMode="auto">
          <a:xfrm>
            <a:off x="5181600" y="2819400"/>
            <a:ext cx="838200" cy="5334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1451" name="Rectangle 11"/>
          <p:cNvSpPr>
            <a:spLocks/>
          </p:cNvSpPr>
          <p:nvPr/>
        </p:nvSpPr>
        <p:spPr bwMode="auto">
          <a:xfrm>
            <a:off x="7086600" y="2133600"/>
            <a:ext cx="838200" cy="5334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1452" name="Rectangle 12"/>
          <p:cNvSpPr>
            <a:spLocks/>
          </p:cNvSpPr>
          <p:nvPr/>
        </p:nvSpPr>
        <p:spPr bwMode="auto">
          <a:xfrm>
            <a:off x="6324600" y="2819400"/>
            <a:ext cx="838200" cy="5334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1453" name="Rectangle 13"/>
          <p:cNvSpPr>
            <a:spLocks/>
          </p:cNvSpPr>
          <p:nvPr/>
        </p:nvSpPr>
        <p:spPr bwMode="auto">
          <a:xfrm>
            <a:off x="7239000" y="2819400"/>
            <a:ext cx="838200" cy="5334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1454" name="Rectangle 14"/>
          <p:cNvSpPr>
            <a:spLocks/>
          </p:cNvSpPr>
          <p:nvPr/>
        </p:nvSpPr>
        <p:spPr bwMode="auto">
          <a:xfrm>
            <a:off x="8153400" y="2819400"/>
            <a:ext cx="838200" cy="5334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61455" name="Rectangle 15"/>
          <p:cNvSpPr>
            <a:spLocks/>
          </p:cNvSpPr>
          <p:nvPr/>
        </p:nvSpPr>
        <p:spPr bwMode="auto">
          <a:xfrm>
            <a:off x="1143000" y="4114800"/>
            <a:ext cx="838200" cy="5334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61456" name="Rectangle 16"/>
          <p:cNvSpPr>
            <a:spLocks/>
          </p:cNvSpPr>
          <p:nvPr/>
        </p:nvSpPr>
        <p:spPr bwMode="auto">
          <a:xfrm>
            <a:off x="304800" y="4724400"/>
            <a:ext cx="838200" cy="5334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1457" name="Rectangle 17"/>
          <p:cNvSpPr>
            <a:spLocks/>
          </p:cNvSpPr>
          <p:nvPr/>
        </p:nvSpPr>
        <p:spPr bwMode="auto">
          <a:xfrm>
            <a:off x="1219200" y="4724400"/>
            <a:ext cx="838200" cy="5334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61458" name="Rectangle 18"/>
          <p:cNvSpPr>
            <a:spLocks/>
          </p:cNvSpPr>
          <p:nvPr/>
        </p:nvSpPr>
        <p:spPr bwMode="auto">
          <a:xfrm>
            <a:off x="2133600" y="4724400"/>
            <a:ext cx="838200" cy="5334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1459" name="Rectangle 19"/>
          <p:cNvSpPr>
            <a:spLocks/>
          </p:cNvSpPr>
          <p:nvPr/>
        </p:nvSpPr>
        <p:spPr bwMode="auto">
          <a:xfrm>
            <a:off x="4038600" y="4191000"/>
            <a:ext cx="838200" cy="5334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1460" name="Rectangle 20"/>
          <p:cNvSpPr>
            <a:spLocks/>
          </p:cNvSpPr>
          <p:nvPr/>
        </p:nvSpPr>
        <p:spPr bwMode="auto">
          <a:xfrm>
            <a:off x="4114800" y="4800600"/>
            <a:ext cx="838200" cy="5334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1461" name="Rectangle 21"/>
          <p:cNvSpPr>
            <a:spLocks/>
          </p:cNvSpPr>
          <p:nvPr/>
        </p:nvSpPr>
        <p:spPr bwMode="auto">
          <a:xfrm>
            <a:off x="3200400" y="4800600"/>
            <a:ext cx="838200" cy="5334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61462" name="Rectangle 22"/>
          <p:cNvSpPr>
            <a:spLocks/>
          </p:cNvSpPr>
          <p:nvPr/>
        </p:nvSpPr>
        <p:spPr bwMode="auto">
          <a:xfrm>
            <a:off x="5029200" y="4800600"/>
            <a:ext cx="838200" cy="5334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1463" name="Rectangle 23"/>
          <p:cNvSpPr>
            <a:spLocks/>
          </p:cNvSpPr>
          <p:nvPr/>
        </p:nvSpPr>
        <p:spPr bwMode="auto">
          <a:xfrm>
            <a:off x="7239000" y="4191000"/>
            <a:ext cx="838200" cy="5334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1464" name="Rectangle 24"/>
          <p:cNvSpPr>
            <a:spLocks/>
          </p:cNvSpPr>
          <p:nvPr/>
        </p:nvSpPr>
        <p:spPr bwMode="auto">
          <a:xfrm>
            <a:off x="6248400" y="4800600"/>
            <a:ext cx="838200" cy="5334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1465" name="Rectangle 25"/>
          <p:cNvSpPr>
            <a:spLocks/>
          </p:cNvSpPr>
          <p:nvPr/>
        </p:nvSpPr>
        <p:spPr bwMode="auto">
          <a:xfrm>
            <a:off x="7162800" y="4800600"/>
            <a:ext cx="838200" cy="5334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61466" name="Rectangle 26"/>
          <p:cNvSpPr>
            <a:spLocks/>
          </p:cNvSpPr>
          <p:nvPr/>
        </p:nvSpPr>
        <p:spPr bwMode="auto">
          <a:xfrm>
            <a:off x="8077200" y="4800600"/>
            <a:ext cx="838200" cy="5334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1467" name="Rectangle 27"/>
          <p:cNvSpPr>
            <a:spLocks/>
          </p:cNvSpPr>
          <p:nvPr/>
        </p:nvSpPr>
        <p:spPr bwMode="auto">
          <a:xfrm>
            <a:off x="1447800" y="5715000"/>
            <a:ext cx="22352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red, green</a:t>
            </a:r>
          </a:p>
        </p:txBody>
      </p:sp>
      <p:grpSp>
        <p:nvGrpSpPr>
          <p:cNvPr id="61470" name="Group 30"/>
          <p:cNvGrpSpPr>
            <a:grpSpLocks/>
          </p:cNvGrpSpPr>
          <p:nvPr/>
        </p:nvGrpSpPr>
        <p:grpSpPr bwMode="auto">
          <a:xfrm>
            <a:off x="1371600" y="5638800"/>
            <a:ext cx="6705600" cy="533400"/>
            <a:chOff x="0" y="0"/>
            <a:chExt cx="4224" cy="336"/>
          </a:xfrm>
        </p:grpSpPr>
        <p:sp>
          <p:nvSpPr>
            <p:cNvPr id="61468" name="Rectangle 28"/>
            <p:cNvSpPr>
              <a:spLocks/>
            </p:cNvSpPr>
            <p:nvPr/>
          </p:nvSpPr>
          <p:spPr bwMode="auto">
            <a:xfrm>
              <a:off x="0" y="0"/>
              <a:ext cx="4224" cy="336"/>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1469" name="Rectangle 29"/>
            <p:cNvSpPr>
              <a:spLocks/>
            </p:cNvSpPr>
            <p:nvPr/>
          </p:nvSpPr>
          <p:spPr bwMode="auto">
            <a:xfrm>
              <a:off x="0" y="0"/>
              <a:ext cx="4224" cy="336"/>
            </a:xfrm>
            <a:prstGeom prst="rect">
              <a:avLst/>
            </a:prstGeom>
            <a:noFill/>
            <a:ln w="12700" cap="flat">
              <a:noFill/>
              <a:miter lim="800000"/>
              <a:headEnd type="none" w="med" len="med"/>
              <a:tailEnd type="none" w="med" len="med"/>
            </a:ln>
          </p:spPr>
          <p:txBody>
            <a:bodyPr wrap="none" lIns="0" tIns="0" rIns="0" bIns="0">
              <a:spAutoFit/>
            </a:bodyPr>
            <a:lstStyle/>
            <a:p>
              <a:endParaRPr lang="en-US"/>
            </a:p>
          </p:txBody>
        </p:sp>
      </p:grpSp>
      <p:sp>
        <p:nvSpPr>
          <p:cNvPr id="61471" name="Line 31"/>
          <p:cNvSpPr>
            <a:spLocks noChangeShapeType="1"/>
          </p:cNvSpPr>
          <p:nvPr/>
        </p:nvSpPr>
        <p:spPr bwMode="auto">
          <a:xfrm>
            <a:off x="38100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1472" name="Line 32"/>
          <p:cNvSpPr>
            <a:spLocks noChangeShapeType="1"/>
          </p:cNvSpPr>
          <p:nvPr/>
        </p:nvSpPr>
        <p:spPr bwMode="auto">
          <a:xfrm>
            <a:off x="44196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1473" name="Line 33"/>
          <p:cNvSpPr>
            <a:spLocks noChangeShapeType="1"/>
          </p:cNvSpPr>
          <p:nvPr/>
        </p:nvSpPr>
        <p:spPr bwMode="auto">
          <a:xfrm>
            <a:off x="50292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1474" name="Line 34"/>
          <p:cNvSpPr>
            <a:spLocks noChangeShapeType="1"/>
          </p:cNvSpPr>
          <p:nvPr/>
        </p:nvSpPr>
        <p:spPr bwMode="auto">
          <a:xfrm>
            <a:off x="56388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1475" name="Line 35"/>
          <p:cNvSpPr>
            <a:spLocks noChangeShapeType="1"/>
          </p:cNvSpPr>
          <p:nvPr/>
        </p:nvSpPr>
        <p:spPr bwMode="auto">
          <a:xfrm>
            <a:off x="62484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1476" name="Line 36"/>
          <p:cNvSpPr>
            <a:spLocks noChangeShapeType="1"/>
          </p:cNvSpPr>
          <p:nvPr/>
        </p:nvSpPr>
        <p:spPr bwMode="auto">
          <a:xfrm>
            <a:off x="69342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1477" name="Line 37"/>
          <p:cNvSpPr>
            <a:spLocks noChangeShapeType="1"/>
          </p:cNvSpPr>
          <p:nvPr/>
        </p:nvSpPr>
        <p:spPr bwMode="auto">
          <a:xfrm>
            <a:off x="75438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1478" name="Rectangle 38"/>
          <p:cNvSpPr>
            <a:spLocks/>
          </p:cNvSpPr>
          <p:nvPr/>
        </p:nvSpPr>
        <p:spPr bwMode="auto">
          <a:xfrm>
            <a:off x="3886200" y="57150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1479" name="Rectangle 39"/>
          <p:cNvSpPr>
            <a:spLocks/>
          </p:cNvSpPr>
          <p:nvPr/>
        </p:nvSpPr>
        <p:spPr bwMode="auto">
          <a:xfrm>
            <a:off x="4419600" y="5715000"/>
            <a:ext cx="5207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1480" name="Rectangle 40"/>
          <p:cNvSpPr>
            <a:spLocks/>
          </p:cNvSpPr>
          <p:nvPr/>
        </p:nvSpPr>
        <p:spPr bwMode="auto">
          <a:xfrm>
            <a:off x="5105400" y="57150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1481" name="Rectangle 41"/>
          <p:cNvSpPr>
            <a:spLocks/>
          </p:cNvSpPr>
          <p:nvPr/>
        </p:nvSpPr>
        <p:spPr bwMode="auto">
          <a:xfrm>
            <a:off x="38862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1482" name="Rectangle 42"/>
          <p:cNvSpPr>
            <a:spLocks/>
          </p:cNvSpPr>
          <p:nvPr/>
        </p:nvSpPr>
        <p:spPr bwMode="auto">
          <a:xfrm>
            <a:off x="1371600" y="6172200"/>
            <a:ext cx="6705600" cy="533400"/>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1483" name="Line 43"/>
          <p:cNvSpPr>
            <a:spLocks noChangeShapeType="1"/>
          </p:cNvSpPr>
          <p:nvPr/>
        </p:nvSpPr>
        <p:spPr bwMode="auto">
          <a:xfrm>
            <a:off x="3810000" y="6096000"/>
            <a:ext cx="1588" cy="6096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1484" name="Line 44"/>
          <p:cNvSpPr>
            <a:spLocks noChangeShapeType="1"/>
          </p:cNvSpPr>
          <p:nvPr/>
        </p:nvSpPr>
        <p:spPr bwMode="auto">
          <a:xfrm>
            <a:off x="4419600" y="6096000"/>
            <a:ext cx="1588" cy="6096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1485" name="Line 45"/>
          <p:cNvSpPr>
            <a:spLocks noChangeShapeType="1"/>
          </p:cNvSpPr>
          <p:nvPr/>
        </p:nvSpPr>
        <p:spPr bwMode="auto">
          <a:xfrm>
            <a:off x="50292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1486" name="Line 46"/>
          <p:cNvSpPr>
            <a:spLocks noChangeShapeType="1"/>
          </p:cNvSpPr>
          <p:nvPr/>
        </p:nvSpPr>
        <p:spPr bwMode="auto">
          <a:xfrm>
            <a:off x="56388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1487" name="Line 47"/>
          <p:cNvSpPr>
            <a:spLocks noChangeShapeType="1"/>
          </p:cNvSpPr>
          <p:nvPr/>
        </p:nvSpPr>
        <p:spPr bwMode="auto">
          <a:xfrm>
            <a:off x="62484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1488" name="Line 48"/>
          <p:cNvSpPr>
            <a:spLocks noChangeShapeType="1"/>
          </p:cNvSpPr>
          <p:nvPr/>
        </p:nvSpPr>
        <p:spPr bwMode="auto">
          <a:xfrm>
            <a:off x="69342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1489" name="Line 49"/>
          <p:cNvSpPr>
            <a:spLocks noChangeShapeType="1"/>
          </p:cNvSpPr>
          <p:nvPr/>
        </p:nvSpPr>
        <p:spPr bwMode="auto">
          <a:xfrm>
            <a:off x="75438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1490" name="Rectangle 50"/>
          <p:cNvSpPr>
            <a:spLocks/>
          </p:cNvSpPr>
          <p:nvPr/>
        </p:nvSpPr>
        <p:spPr bwMode="auto">
          <a:xfrm>
            <a:off x="3886200" y="62484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1491" name="Rectangle 51"/>
          <p:cNvSpPr>
            <a:spLocks/>
          </p:cNvSpPr>
          <p:nvPr/>
        </p:nvSpPr>
        <p:spPr bwMode="auto">
          <a:xfrm>
            <a:off x="4495800" y="62484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1492" name="Rectangle 52"/>
          <p:cNvSpPr>
            <a:spLocks/>
          </p:cNvSpPr>
          <p:nvPr/>
        </p:nvSpPr>
        <p:spPr bwMode="auto">
          <a:xfrm>
            <a:off x="5105400" y="62484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1493" name="Rectangle 53"/>
          <p:cNvSpPr>
            <a:spLocks/>
          </p:cNvSpPr>
          <p:nvPr/>
        </p:nvSpPr>
        <p:spPr bwMode="auto">
          <a:xfrm>
            <a:off x="1395413" y="6240463"/>
            <a:ext cx="2349500" cy="355600"/>
          </a:xfrm>
          <a:prstGeom prst="rect">
            <a:avLst/>
          </a:prstGeom>
          <a:noFill/>
          <a:ln w="12700" cap="flat">
            <a:noFill/>
            <a:miter lim="800000"/>
            <a:headEnd type="none" w="med" len="med"/>
            <a:tailEnd type="none" w="med" len="med"/>
          </a:ln>
        </p:spPr>
        <p:txBody>
          <a:bodyPr lIns="0" tIns="0" rIns="40639" bIns="0"/>
          <a:lstStyle/>
          <a:p>
            <a:pPr marL="39688" algn="ctr">
              <a:spcBef>
                <a:spcPts val="1050"/>
              </a:spcBef>
            </a:pPr>
            <a:r>
              <a:rPr lang="en-US">
                <a:solidFill>
                  <a:schemeClr val="tx1"/>
                </a:solidFill>
                <a:cs typeface="Arial" charset="0"/>
              </a:rPr>
              <a:t>blue</a:t>
            </a:r>
          </a:p>
        </p:txBody>
      </p:sp>
      <p:sp>
        <p:nvSpPr>
          <p:cNvPr id="61494" name="Freeform 54"/>
          <p:cNvSpPr>
            <a:spLocks/>
          </p:cNvSpPr>
          <p:nvPr/>
        </p:nvSpPr>
        <p:spPr bwMode="auto">
          <a:xfrm>
            <a:off x="3048000" y="5867400"/>
            <a:ext cx="457200" cy="609600"/>
          </a:xfrm>
          <a:custGeom>
            <a:avLst/>
            <a:gdLst/>
            <a:ahLst/>
            <a:cxnLst>
              <a:cxn ang="0">
                <a:pos x="0" y="0"/>
              </a:cxn>
              <a:cxn ang="0">
                <a:pos x="10800" y="1800"/>
              </a:cxn>
              <a:cxn ang="0">
                <a:pos x="10800" y="9000"/>
              </a:cxn>
              <a:cxn ang="0">
                <a:pos x="21600" y="10800"/>
              </a:cxn>
              <a:cxn ang="0">
                <a:pos x="10800" y="12600"/>
              </a:cxn>
              <a:cxn ang="0">
                <a:pos x="10800" y="19800"/>
              </a:cxn>
              <a:cxn ang="0">
                <a:pos x="0" y="21600"/>
              </a:cxn>
            </a:cxnLst>
            <a:rect l="0" t="0" r="r" b="b"/>
            <a:pathLst>
              <a:path w="21600" h="2160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1495" name="Rectangle 55"/>
          <p:cNvSpPr>
            <a:spLocks/>
          </p:cNvSpPr>
          <p:nvPr/>
        </p:nvSpPr>
        <p:spPr bwMode="auto">
          <a:xfrm>
            <a:off x="3505200" y="6019800"/>
            <a:ext cx="4699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R</a:t>
            </a:r>
          </a:p>
        </p:txBody>
      </p:sp>
      <p:sp>
        <p:nvSpPr>
          <p:cNvPr id="61496" name="Rectangle 56"/>
          <p:cNvSpPr>
            <a:spLocks/>
          </p:cNvSpPr>
          <p:nvPr/>
        </p:nvSpPr>
        <p:spPr bwMode="auto">
          <a:xfrm>
            <a:off x="8153400" y="6019800"/>
            <a:ext cx="750888" cy="355600"/>
          </a:xfrm>
          <a:prstGeom prst="rect">
            <a:avLst/>
          </a:prstGeom>
          <a:noFill/>
          <a:ln w="12700" cap="flat">
            <a:noFill/>
            <a:miter lim="800000"/>
            <a:headEnd type="none" w="med" len="med"/>
            <a:tailEnd type="none" w="med" len="med"/>
          </a:ln>
        </p:spPr>
        <p:txBody>
          <a:bodyPr wrap="none" lIns="0" tIns="0" rIns="40639" bIns="0">
            <a:spAutoFit/>
          </a:bodyPr>
          <a:lstStyle/>
          <a:p>
            <a:pPr marL="39688">
              <a:spcBef>
                <a:spcPts val="1050"/>
              </a:spcBef>
            </a:pPr>
            <a:r>
              <a:rPr lang="en-US">
                <a:solidFill>
                  <a:schemeClr val="tx1"/>
                </a:solidFill>
                <a:cs typeface="Arial" charset="0"/>
              </a:rPr>
              <a:t>Day 1</a:t>
            </a:r>
          </a:p>
        </p:txBody>
      </p:sp>
      <p:sp>
        <p:nvSpPr>
          <p:cNvPr id="61497" name="Line 57"/>
          <p:cNvSpPr>
            <a:spLocks noChangeShapeType="1"/>
          </p:cNvSpPr>
          <p:nvPr/>
        </p:nvSpPr>
        <p:spPr bwMode="auto">
          <a:xfrm>
            <a:off x="0" y="3505200"/>
            <a:ext cx="9144000" cy="1588"/>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61498" name="Line 58"/>
          <p:cNvSpPr>
            <a:spLocks noChangeShapeType="1"/>
          </p:cNvSpPr>
          <p:nvPr/>
        </p:nvSpPr>
        <p:spPr bwMode="auto">
          <a:xfrm>
            <a:off x="3048000" y="1600200"/>
            <a:ext cx="1588" cy="38862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61499" name="Line 59"/>
          <p:cNvSpPr>
            <a:spLocks noChangeShapeType="1"/>
          </p:cNvSpPr>
          <p:nvPr/>
        </p:nvSpPr>
        <p:spPr bwMode="auto">
          <a:xfrm>
            <a:off x="6096000" y="1600200"/>
            <a:ext cx="1588" cy="38862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ChangeArrowheads="1"/>
          </p:cNvSpPr>
          <p:nvPr>
            <p:ph type="title"/>
          </p:nvPr>
        </p:nvSpPr>
        <p:spPr>
          <a:xfrm>
            <a:off x="195263" y="0"/>
            <a:ext cx="8015287" cy="1371600"/>
          </a:xfrm>
          <a:ln/>
        </p:spPr>
        <p:txBody>
          <a:bodyPr rIns="132080"/>
          <a:lstStyle/>
          <a:p>
            <a:r>
              <a:rPr lang="en-US" sz="2800"/>
              <a:t>Continue adding one new item in same format until 5 items are presented in random</a:t>
            </a:r>
          </a:p>
        </p:txBody>
      </p:sp>
      <p:sp>
        <p:nvSpPr>
          <p:cNvPr id="62466" name="Rectangle 2"/>
          <p:cNvSpPr>
            <a:spLocks/>
          </p:cNvSpPr>
          <p:nvPr/>
        </p:nvSpPr>
        <p:spPr bwMode="auto">
          <a:xfrm>
            <a:off x="609600" y="1752600"/>
            <a:ext cx="8077200" cy="4191000"/>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2467" name="Line 3"/>
          <p:cNvSpPr>
            <a:spLocks noChangeShapeType="1"/>
          </p:cNvSpPr>
          <p:nvPr/>
        </p:nvSpPr>
        <p:spPr bwMode="auto">
          <a:xfrm>
            <a:off x="3581400" y="1752600"/>
            <a:ext cx="1588" cy="41910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2468" name="Line 4"/>
          <p:cNvSpPr>
            <a:spLocks noChangeShapeType="1"/>
          </p:cNvSpPr>
          <p:nvPr/>
        </p:nvSpPr>
        <p:spPr bwMode="auto">
          <a:xfrm>
            <a:off x="4267200" y="1752600"/>
            <a:ext cx="1588" cy="41910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2469" name="Line 5"/>
          <p:cNvSpPr>
            <a:spLocks noChangeShapeType="1"/>
          </p:cNvSpPr>
          <p:nvPr/>
        </p:nvSpPr>
        <p:spPr bwMode="auto">
          <a:xfrm>
            <a:off x="5029200" y="1752600"/>
            <a:ext cx="1588" cy="41910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2470" name="Line 6"/>
          <p:cNvSpPr>
            <a:spLocks noChangeShapeType="1"/>
          </p:cNvSpPr>
          <p:nvPr/>
        </p:nvSpPr>
        <p:spPr bwMode="auto">
          <a:xfrm>
            <a:off x="5791200" y="1752600"/>
            <a:ext cx="1588" cy="41910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2471" name="Line 7"/>
          <p:cNvSpPr>
            <a:spLocks noChangeShapeType="1"/>
          </p:cNvSpPr>
          <p:nvPr/>
        </p:nvSpPr>
        <p:spPr bwMode="auto">
          <a:xfrm>
            <a:off x="6553200" y="1752600"/>
            <a:ext cx="1588" cy="41910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2472" name="Line 8"/>
          <p:cNvSpPr>
            <a:spLocks noChangeShapeType="1"/>
          </p:cNvSpPr>
          <p:nvPr/>
        </p:nvSpPr>
        <p:spPr bwMode="auto">
          <a:xfrm>
            <a:off x="7315200" y="1752600"/>
            <a:ext cx="1588" cy="41910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2473" name="Line 9"/>
          <p:cNvSpPr>
            <a:spLocks noChangeShapeType="1"/>
          </p:cNvSpPr>
          <p:nvPr/>
        </p:nvSpPr>
        <p:spPr bwMode="auto">
          <a:xfrm>
            <a:off x="609600" y="2286000"/>
            <a:ext cx="80772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2474" name="Line 10"/>
          <p:cNvSpPr>
            <a:spLocks noChangeShapeType="1"/>
          </p:cNvSpPr>
          <p:nvPr/>
        </p:nvSpPr>
        <p:spPr bwMode="auto">
          <a:xfrm>
            <a:off x="609600" y="2743200"/>
            <a:ext cx="80772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2475" name="Line 11"/>
          <p:cNvSpPr>
            <a:spLocks noChangeShapeType="1"/>
          </p:cNvSpPr>
          <p:nvPr/>
        </p:nvSpPr>
        <p:spPr bwMode="auto">
          <a:xfrm>
            <a:off x="609600" y="3276600"/>
            <a:ext cx="80772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2476" name="Line 12"/>
          <p:cNvSpPr>
            <a:spLocks noChangeShapeType="1"/>
          </p:cNvSpPr>
          <p:nvPr/>
        </p:nvSpPr>
        <p:spPr bwMode="auto">
          <a:xfrm>
            <a:off x="609600" y="3810000"/>
            <a:ext cx="80772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2477" name="Line 13"/>
          <p:cNvSpPr>
            <a:spLocks noChangeShapeType="1"/>
          </p:cNvSpPr>
          <p:nvPr/>
        </p:nvSpPr>
        <p:spPr bwMode="auto">
          <a:xfrm>
            <a:off x="609600" y="4343400"/>
            <a:ext cx="80772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2478" name="Line 14"/>
          <p:cNvSpPr>
            <a:spLocks noChangeShapeType="1"/>
          </p:cNvSpPr>
          <p:nvPr/>
        </p:nvSpPr>
        <p:spPr bwMode="auto">
          <a:xfrm>
            <a:off x="609600" y="4800600"/>
            <a:ext cx="80772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2479" name="Line 15"/>
          <p:cNvSpPr>
            <a:spLocks noChangeShapeType="1"/>
          </p:cNvSpPr>
          <p:nvPr/>
        </p:nvSpPr>
        <p:spPr bwMode="auto">
          <a:xfrm>
            <a:off x="609600" y="5410200"/>
            <a:ext cx="80772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2480" name="Rectangle 16"/>
          <p:cNvSpPr>
            <a:spLocks/>
          </p:cNvSpPr>
          <p:nvPr/>
        </p:nvSpPr>
        <p:spPr bwMode="auto">
          <a:xfrm>
            <a:off x="611188" y="1828800"/>
            <a:ext cx="2844800" cy="355600"/>
          </a:xfrm>
          <a:prstGeom prst="rect">
            <a:avLst/>
          </a:prstGeom>
          <a:noFill/>
          <a:ln w="12700" cap="flat">
            <a:noFill/>
            <a:miter lim="800000"/>
            <a:headEnd type="none" w="med" len="med"/>
            <a:tailEnd type="none" w="med" len="med"/>
          </a:ln>
        </p:spPr>
        <p:txBody>
          <a:bodyPr lIns="0" tIns="0" rIns="40639" bIns="0"/>
          <a:lstStyle/>
          <a:p>
            <a:pPr marL="39688" algn="ctr"/>
            <a:r>
              <a:rPr lang="en-US">
                <a:solidFill>
                  <a:schemeClr val="tx1"/>
                </a:solidFill>
                <a:cs typeface="Arial" charset="0"/>
              </a:rPr>
              <a:t>yellow</a:t>
            </a:r>
          </a:p>
        </p:txBody>
      </p:sp>
      <p:sp>
        <p:nvSpPr>
          <p:cNvPr id="62481" name="Rectangle 17"/>
          <p:cNvSpPr>
            <a:spLocks/>
          </p:cNvSpPr>
          <p:nvPr/>
        </p:nvSpPr>
        <p:spPr bwMode="auto">
          <a:xfrm>
            <a:off x="633413" y="2354263"/>
            <a:ext cx="2730500" cy="355600"/>
          </a:xfrm>
          <a:prstGeom prst="rect">
            <a:avLst/>
          </a:prstGeom>
          <a:noFill/>
          <a:ln w="12700" cap="flat">
            <a:noFill/>
            <a:miter lim="800000"/>
            <a:headEnd type="none" w="med" len="med"/>
            <a:tailEnd type="none" w="med" len="med"/>
          </a:ln>
        </p:spPr>
        <p:txBody>
          <a:bodyPr lIns="0" tIns="0" rIns="40639" bIns="0"/>
          <a:lstStyle/>
          <a:p>
            <a:pPr marL="39688" algn="ctr">
              <a:spcBef>
                <a:spcPts val="1050"/>
              </a:spcBef>
            </a:pPr>
            <a:r>
              <a:rPr lang="en-US">
                <a:solidFill>
                  <a:schemeClr val="tx1"/>
                </a:solidFill>
                <a:cs typeface="Arial" charset="0"/>
              </a:rPr>
              <a:t>Yellow w/ distractor</a:t>
            </a:r>
          </a:p>
        </p:txBody>
      </p:sp>
      <p:sp>
        <p:nvSpPr>
          <p:cNvPr id="62482" name="Rectangle 18"/>
          <p:cNvSpPr>
            <a:spLocks/>
          </p:cNvSpPr>
          <p:nvPr/>
        </p:nvSpPr>
        <p:spPr bwMode="auto">
          <a:xfrm>
            <a:off x="685800" y="2895600"/>
            <a:ext cx="2832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red, green, blue</a:t>
            </a:r>
          </a:p>
        </p:txBody>
      </p:sp>
      <p:sp>
        <p:nvSpPr>
          <p:cNvPr id="62483" name="Rectangle 19"/>
          <p:cNvSpPr>
            <a:spLocks/>
          </p:cNvSpPr>
          <p:nvPr/>
        </p:nvSpPr>
        <p:spPr bwMode="auto">
          <a:xfrm>
            <a:off x="609600" y="3352800"/>
            <a:ext cx="29083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yellow</a:t>
            </a:r>
          </a:p>
        </p:txBody>
      </p:sp>
      <p:sp>
        <p:nvSpPr>
          <p:cNvPr id="62484" name="Freeform 20"/>
          <p:cNvSpPr>
            <a:spLocks/>
          </p:cNvSpPr>
          <p:nvPr/>
        </p:nvSpPr>
        <p:spPr bwMode="auto">
          <a:xfrm>
            <a:off x="2514600" y="2895600"/>
            <a:ext cx="304800" cy="685800"/>
          </a:xfrm>
          <a:custGeom>
            <a:avLst/>
            <a:gdLst/>
            <a:ahLst/>
            <a:cxnLst>
              <a:cxn ang="0">
                <a:pos x="0" y="0"/>
              </a:cxn>
              <a:cxn ang="0">
                <a:pos x="10800" y="1800"/>
              </a:cxn>
              <a:cxn ang="0">
                <a:pos x="10800" y="9000"/>
              </a:cxn>
              <a:cxn ang="0">
                <a:pos x="21600" y="10800"/>
              </a:cxn>
              <a:cxn ang="0">
                <a:pos x="10800" y="12600"/>
              </a:cxn>
              <a:cxn ang="0">
                <a:pos x="10800" y="19800"/>
              </a:cxn>
              <a:cxn ang="0">
                <a:pos x="0" y="21600"/>
              </a:cxn>
            </a:cxnLst>
            <a:rect l="0" t="0" r="r" b="b"/>
            <a:pathLst>
              <a:path w="21600" h="2160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2485" name="Rectangle 21"/>
          <p:cNvSpPr>
            <a:spLocks/>
          </p:cNvSpPr>
          <p:nvPr/>
        </p:nvSpPr>
        <p:spPr bwMode="auto">
          <a:xfrm>
            <a:off x="2819400" y="3124200"/>
            <a:ext cx="6985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R</a:t>
            </a:r>
          </a:p>
        </p:txBody>
      </p:sp>
      <p:sp>
        <p:nvSpPr>
          <p:cNvPr id="62486" name="Rectangle 22"/>
          <p:cNvSpPr>
            <a:spLocks/>
          </p:cNvSpPr>
          <p:nvPr/>
        </p:nvSpPr>
        <p:spPr bwMode="auto">
          <a:xfrm>
            <a:off x="685800" y="3962400"/>
            <a:ext cx="26797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red, green blue</a:t>
            </a:r>
          </a:p>
        </p:txBody>
      </p:sp>
      <p:sp>
        <p:nvSpPr>
          <p:cNvPr id="62487" name="Rectangle 23"/>
          <p:cNvSpPr>
            <a:spLocks/>
          </p:cNvSpPr>
          <p:nvPr/>
        </p:nvSpPr>
        <p:spPr bwMode="auto">
          <a:xfrm>
            <a:off x="685800" y="4343400"/>
            <a:ext cx="26035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yellow</a:t>
            </a:r>
          </a:p>
        </p:txBody>
      </p:sp>
      <p:sp>
        <p:nvSpPr>
          <p:cNvPr id="62488" name="Freeform 24"/>
          <p:cNvSpPr>
            <a:spLocks/>
          </p:cNvSpPr>
          <p:nvPr/>
        </p:nvSpPr>
        <p:spPr bwMode="auto">
          <a:xfrm>
            <a:off x="2514600" y="3962400"/>
            <a:ext cx="381000" cy="609600"/>
          </a:xfrm>
          <a:custGeom>
            <a:avLst/>
            <a:gdLst/>
            <a:ahLst/>
            <a:cxnLst>
              <a:cxn ang="0">
                <a:pos x="0" y="0"/>
              </a:cxn>
              <a:cxn ang="0">
                <a:pos x="10800" y="1800"/>
              </a:cxn>
              <a:cxn ang="0">
                <a:pos x="10800" y="9000"/>
              </a:cxn>
              <a:cxn ang="0">
                <a:pos x="21600" y="10800"/>
              </a:cxn>
              <a:cxn ang="0">
                <a:pos x="10800" y="12600"/>
              </a:cxn>
              <a:cxn ang="0">
                <a:pos x="10800" y="19800"/>
              </a:cxn>
              <a:cxn ang="0">
                <a:pos x="0" y="21600"/>
              </a:cxn>
            </a:cxnLst>
            <a:rect l="0" t="0" r="r" b="b"/>
            <a:pathLst>
              <a:path w="21600" h="2160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2489" name="Rectangle 25"/>
          <p:cNvSpPr>
            <a:spLocks/>
          </p:cNvSpPr>
          <p:nvPr/>
        </p:nvSpPr>
        <p:spPr bwMode="auto">
          <a:xfrm>
            <a:off x="2971800" y="4114800"/>
            <a:ext cx="4699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R</a:t>
            </a:r>
          </a:p>
        </p:txBody>
      </p:sp>
      <p:sp>
        <p:nvSpPr>
          <p:cNvPr id="62490" name="Rectangle 26"/>
          <p:cNvSpPr>
            <a:spLocks/>
          </p:cNvSpPr>
          <p:nvPr/>
        </p:nvSpPr>
        <p:spPr bwMode="auto">
          <a:xfrm>
            <a:off x="3657600" y="19050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491" name="Rectangle 27"/>
          <p:cNvSpPr>
            <a:spLocks/>
          </p:cNvSpPr>
          <p:nvPr/>
        </p:nvSpPr>
        <p:spPr bwMode="auto">
          <a:xfrm>
            <a:off x="4419600" y="19050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492" name="Rectangle 28"/>
          <p:cNvSpPr>
            <a:spLocks/>
          </p:cNvSpPr>
          <p:nvPr/>
        </p:nvSpPr>
        <p:spPr bwMode="auto">
          <a:xfrm>
            <a:off x="5105400" y="19050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493" name="Rectangle 29"/>
          <p:cNvSpPr>
            <a:spLocks/>
          </p:cNvSpPr>
          <p:nvPr/>
        </p:nvSpPr>
        <p:spPr bwMode="auto">
          <a:xfrm>
            <a:off x="3657600" y="23622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494" name="Rectangle 30"/>
          <p:cNvSpPr>
            <a:spLocks/>
          </p:cNvSpPr>
          <p:nvPr/>
        </p:nvSpPr>
        <p:spPr bwMode="auto">
          <a:xfrm>
            <a:off x="4419600" y="23622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495" name="Rectangle 31"/>
          <p:cNvSpPr>
            <a:spLocks/>
          </p:cNvSpPr>
          <p:nvPr/>
        </p:nvSpPr>
        <p:spPr bwMode="auto">
          <a:xfrm>
            <a:off x="5105400" y="23622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496" name="Rectangle 32"/>
          <p:cNvSpPr>
            <a:spLocks/>
          </p:cNvSpPr>
          <p:nvPr/>
        </p:nvSpPr>
        <p:spPr bwMode="auto">
          <a:xfrm>
            <a:off x="3657600" y="28194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497" name="Rectangle 33"/>
          <p:cNvSpPr>
            <a:spLocks/>
          </p:cNvSpPr>
          <p:nvPr/>
        </p:nvSpPr>
        <p:spPr bwMode="auto">
          <a:xfrm>
            <a:off x="4419600" y="28194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498" name="Rectangle 34"/>
          <p:cNvSpPr>
            <a:spLocks/>
          </p:cNvSpPr>
          <p:nvPr/>
        </p:nvSpPr>
        <p:spPr bwMode="auto">
          <a:xfrm>
            <a:off x="5105400" y="28194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499" name="Rectangle 35"/>
          <p:cNvSpPr>
            <a:spLocks/>
          </p:cNvSpPr>
          <p:nvPr/>
        </p:nvSpPr>
        <p:spPr bwMode="auto">
          <a:xfrm>
            <a:off x="3657600" y="33528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500" name="Rectangle 36"/>
          <p:cNvSpPr>
            <a:spLocks/>
          </p:cNvSpPr>
          <p:nvPr/>
        </p:nvSpPr>
        <p:spPr bwMode="auto">
          <a:xfrm>
            <a:off x="4419600" y="33528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501" name="Rectangle 37"/>
          <p:cNvSpPr>
            <a:spLocks/>
          </p:cNvSpPr>
          <p:nvPr/>
        </p:nvSpPr>
        <p:spPr bwMode="auto">
          <a:xfrm>
            <a:off x="5105400" y="33528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502" name="Rectangle 38"/>
          <p:cNvSpPr>
            <a:spLocks/>
          </p:cNvSpPr>
          <p:nvPr/>
        </p:nvSpPr>
        <p:spPr bwMode="auto">
          <a:xfrm>
            <a:off x="3657600" y="38862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503" name="Rectangle 39"/>
          <p:cNvSpPr>
            <a:spLocks/>
          </p:cNvSpPr>
          <p:nvPr/>
        </p:nvSpPr>
        <p:spPr bwMode="auto">
          <a:xfrm>
            <a:off x="4419600" y="38862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504" name="Rectangle 40"/>
          <p:cNvSpPr>
            <a:spLocks/>
          </p:cNvSpPr>
          <p:nvPr/>
        </p:nvSpPr>
        <p:spPr bwMode="auto">
          <a:xfrm>
            <a:off x="5105400" y="38862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505" name="Rectangle 41"/>
          <p:cNvSpPr>
            <a:spLocks/>
          </p:cNvSpPr>
          <p:nvPr/>
        </p:nvSpPr>
        <p:spPr bwMode="auto">
          <a:xfrm>
            <a:off x="3657600" y="44196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506" name="Rectangle 42"/>
          <p:cNvSpPr>
            <a:spLocks/>
          </p:cNvSpPr>
          <p:nvPr/>
        </p:nvSpPr>
        <p:spPr bwMode="auto">
          <a:xfrm>
            <a:off x="4419600" y="44196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507" name="Rectangle 43"/>
          <p:cNvSpPr>
            <a:spLocks/>
          </p:cNvSpPr>
          <p:nvPr/>
        </p:nvSpPr>
        <p:spPr bwMode="auto">
          <a:xfrm>
            <a:off x="5105400" y="44196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508" name="Rectangle 44"/>
          <p:cNvSpPr>
            <a:spLocks/>
          </p:cNvSpPr>
          <p:nvPr/>
        </p:nvSpPr>
        <p:spPr bwMode="auto">
          <a:xfrm>
            <a:off x="685800" y="4876800"/>
            <a:ext cx="2755900" cy="355600"/>
          </a:xfrm>
          <a:prstGeom prst="rect">
            <a:avLst/>
          </a:prstGeom>
          <a:noFill/>
          <a:ln w="12700" cap="flat">
            <a:noFill/>
            <a:miter lim="800000"/>
            <a:headEnd type="none" w="med" len="med"/>
            <a:tailEnd type="none" w="med" len="med"/>
          </a:ln>
        </p:spPr>
        <p:txBody>
          <a:bodyPr lIns="0" tIns="0" rIns="40639" bIns="0"/>
          <a:lstStyle/>
          <a:p>
            <a:pPr marL="39688" algn="ctr">
              <a:spcBef>
                <a:spcPts val="1050"/>
              </a:spcBef>
            </a:pPr>
            <a:r>
              <a:rPr lang="en-US">
                <a:solidFill>
                  <a:schemeClr val="tx1"/>
                </a:solidFill>
                <a:cs typeface="Arial" charset="0"/>
              </a:rPr>
              <a:t>black</a:t>
            </a:r>
          </a:p>
        </p:txBody>
      </p:sp>
      <p:sp>
        <p:nvSpPr>
          <p:cNvPr id="62509" name="Rectangle 45"/>
          <p:cNvSpPr>
            <a:spLocks/>
          </p:cNvSpPr>
          <p:nvPr/>
        </p:nvSpPr>
        <p:spPr bwMode="auto">
          <a:xfrm>
            <a:off x="762000" y="5486400"/>
            <a:ext cx="2755900" cy="355600"/>
          </a:xfrm>
          <a:prstGeom prst="rect">
            <a:avLst/>
          </a:prstGeom>
          <a:noFill/>
          <a:ln w="12700" cap="flat">
            <a:noFill/>
            <a:miter lim="800000"/>
            <a:headEnd type="none" w="med" len="med"/>
            <a:tailEnd type="none" w="med" len="med"/>
          </a:ln>
        </p:spPr>
        <p:txBody>
          <a:bodyPr lIns="0" tIns="0" rIns="40639" bIns="0"/>
          <a:lstStyle/>
          <a:p>
            <a:pPr marL="39688" algn="ctr">
              <a:spcBef>
                <a:spcPts val="1050"/>
              </a:spcBef>
            </a:pPr>
            <a:r>
              <a:rPr lang="en-US">
                <a:solidFill>
                  <a:schemeClr val="tx1"/>
                </a:solidFill>
                <a:cs typeface="Arial" charset="0"/>
              </a:rPr>
              <a:t>black w/ distractor</a:t>
            </a:r>
          </a:p>
        </p:txBody>
      </p:sp>
      <p:sp>
        <p:nvSpPr>
          <p:cNvPr id="62510" name="Rectangle 46"/>
          <p:cNvSpPr>
            <a:spLocks/>
          </p:cNvSpPr>
          <p:nvPr/>
        </p:nvSpPr>
        <p:spPr bwMode="auto">
          <a:xfrm>
            <a:off x="3657600" y="49530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511" name="Rectangle 47"/>
          <p:cNvSpPr>
            <a:spLocks/>
          </p:cNvSpPr>
          <p:nvPr/>
        </p:nvSpPr>
        <p:spPr bwMode="auto">
          <a:xfrm>
            <a:off x="4419600" y="49530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512" name="Rectangle 48"/>
          <p:cNvSpPr>
            <a:spLocks/>
          </p:cNvSpPr>
          <p:nvPr/>
        </p:nvSpPr>
        <p:spPr bwMode="auto">
          <a:xfrm>
            <a:off x="5105400" y="49530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513" name="Rectangle 49"/>
          <p:cNvSpPr>
            <a:spLocks/>
          </p:cNvSpPr>
          <p:nvPr/>
        </p:nvSpPr>
        <p:spPr bwMode="auto">
          <a:xfrm>
            <a:off x="3657600" y="54864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514" name="Rectangle 50"/>
          <p:cNvSpPr>
            <a:spLocks/>
          </p:cNvSpPr>
          <p:nvPr/>
        </p:nvSpPr>
        <p:spPr bwMode="auto">
          <a:xfrm>
            <a:off x="4419600" y="54864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515" name="Rectangle 51"/>
          <p:cNvSpPr>
            <a:spLocks/>
          </p:cNvSpPr>
          <p:nvPr/>
        </p:nvSpPr>
        <p:spPr bwMode="auto">
          <a:xfrm>
            <a:off x="5105400" y="5486400"/>
            <a:ext cx="546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2516" name="Rectangle 52"/>
          <p:cNvSpPr>
            <a:spLocks/>
          </p:cNvSpPr>
          <p:nvPr/>
        </p:nvSpPr>
        <p:spPr bwMode="auto">
          <a:xfrm>
            <a:off x="7391400" y="2895600"/>
            <a:ext cx="12319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Day 1</a:t>
            </a:r>
          </a:p>
        </p:txBody>
      </p:sp>
      <p:sp>
        <p:nvSpPr>
          <p:cNvPr id="62517" name="Rectangle 53"/>
          <p:cNvSpPr>
            <a:spLocks/>
          </p:cNvSpPr>
          <p:nvPr/>
        </p:nvSpPr>
        <p:spPr bwMode="auto">
          <a:xfrm>
            <a:off x="7391400" y="3886200"/>
            <a:ext cx="12319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Day 2</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ChangeArrowheads="1"/>
          </p:cNvSpPr>
          <p:nvPr>
            <p:ph type="title"/>
          </p:nvPr>
        </p:nvSpPr>
        <p:spPr>
          <a:xfrm>
            <a:off x="457200" y="0"/>
            <a:ext cx="8229600" cy="838200"/>
          </a:xfrm>
          <a:ln/>
        </p:spPr>
        <p:txBody>
          <a:bodyPr rIns="132080"/>
          <a:lstStyle/>
          <a:p>
            <a:r>
              <a:rPr lang="en-US" sz="3000"/>
              <a:t>5 items in random (2 consecutive days)</a:t>
            </a:r>
          </a:p>
        </p:txBody>
      </p:sp>
      <p:sp>
        <p:nvSpPr>
          <p:cNvPr id="63490" name="Rectangle 2"/>
          <p:cNvSpPr>
            <a:spLocks noChangeArrowheads="1"/>
          </p:cNvSpPr>
          <p:nvPr>
            <p:ph type="body" idx="1"/>
          </p:nvPr>
        </p:nvSpPr>
        <p:spPr>
          <a:xfrm>
            <a:off x="457200" y="838200"/>
            <a:ext cx="8229600" cy="4983163"/>
          </a:xfrm>
          <a:ln/>
        </p:spPr>
        <p:txBody>
          <a:bodyPr rIns="132080"/>
          <a:lstStyle/>
          <a:p>
            <a:pPr>
              <a:buFont typeface="Arial" charset="0"/>
              <a:buNone/>
            </a:pPr>
            <a:r>
              <a:rPr lang="en-US" sz="2400"/>
              <a:t>    “Match yellow”	                     “Match black”	</a:t>
            </a:r>
          </a:p>
          <a:p>
            <a:pPr>
              <a:buFont typeface="Arial" charset="0"/>
              <a:buNone/>
            </a:pPr>
            <a:endParaRPr lang="en-US" sz="2400"/>
          </a:p>
          <a:p>
            <a:pPr>
              <a:buFont typeface="Arial" charset="0"/>
              <a:buNone/>
            </a:pPr>
            <a:endParaRPr lang="en-US" sz="2400"/>
          </a:p>
          <a:p>
            <a:pPr>
              <a:buFont typeface="Arial" charset="0"/>
              <a:buNone/>
            </a:pPr>
            <a:endParaRPr lang="en-US" sz="2400"/>
          </a:p>
          <a:p>
            <a:pPr>
              <a:buFont typeface="Arial" charset="0"/>
              <a:buNone/>
            </a:pPr>
            <a:r>
              <a:rPr lang="en-US" sz="2400"/>
              <a:t>       “Match red”                       “Match black”</a:t>
            </a:r>
          </a:p>
          <a:p>
            <a:pPr>
              <a:buFont typeface="Arial" charset="0"/>
              <a:buNone/>
            </a:pPr>
            <a:endParaRPr lang="en-US" sz="2400"/>
          </a:p>
          <a:p>
            <a:pPr>
              <a:buFont typeface="Arial" charset="0"/>
              <a:buNone/>
            </a:pPr>
            <a:endParaRPr lang="en-US" sz="2400"/>
          </a:p>
          <a:p>
            <a:pPr>
              <a:buFont typeface="Arial" charset="0"/>
              <a:buNone/>
            </a:pPr>
            <a:r>
              <a:rPr lang="en-US" sz="2400"/>
              <a:t>	</a:t>
            </a:r>
          </a:p>
          <a:p>
            <a:pPr>
              <a:buFont typeface="Arial" charset="0"/>
              <a:buNone/>
            </a:pPr>
            <a:r>
              <a:rPr lang="en-US" sz="2400"/>
              <a:t>      “Match black”	                     “Match blue”</a:t>
            </a:r>
          </a:p>
        </p:txBody>
      </p:sp>
      <p:sp>
        <p:nvSpPr>
          <p:cNvPr id="63491" name="Rectangle 3"/>
          <p:cNvSpPr>
            <a:spLocks/>
          </p:cNvSpPr>
          <p:nvPr/>
        </p:nvSpPr>
        <p:spPr bwMode="auto">
          <a:xfrm>
            <a:off x="1524000" y="1295400"/>
            <a:ext cx="609600" cy="381000"/>
          </a:xfrm>
          <a:prstGeom prst="rect">
            <a:avLst/>
          </a:prstGeom>
          <a:solidFill>
            <a:srgbClr val="FFFF66"/>
          </a:solidFill>
          <a:ln w="9525" cap="flat">
            <a:solidFill>
              <a:schemeClr val="tx1"/>
            </a:solidFill>
            <a:prstDash val="solid"/>
            <a:round/>
            <a:headEnd type="none" w="med" len="med"/>
            <a:tailEnd type="none" w="med" len="med"/>
          </a:ln>
        </p:spPr>
        <p:txBody>
          <a:bodyPr lIns="0" tIns="0" rIns="0" bIns="0"/>
          <a:lstStyle/>
          <a:p>
            <a:endParaRPr lang="en-US"/>
          </a:p>
        </p:txBody>
      </p:sp>
      <p:sp>
        <p:nvSpPr>
          <p:cNvPr id="63492" name="Rectangle 4"/>
          <p:cNvSpPr>
            <a:spLocks/>
          </p:cNvSpPr>
          <p:nvPr/>
        </p:nvSpPr>
        <p:spPr bwMode="auto">
          <a:xfrm>
            <a:off x="152400" y="1752600"/>
            <a:ext cx="609600" cy="3810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3493" name="Rectangle 5"/>
          <p:cNvSpPr>
            <a:spLocks/>
          </p:cNvSpPr>
          <p:nvPr/>
        </p:nvSpPr>
        <p:spPr bwMode="auto">
          <a:xfrm>
            <a:off x="838200" y="1752600"/>
            <a:ext cx="609600" cy="381000"/>
          </a:xfrm>
          <a:prstGeom prst="rect">
            <a:avLst/>
          </a:prstGeom>
          <a:solidFill>
            <a:srgbClr val="FFFF66"/>
          </a:solidFill>
          <a:ln w="9525" cap="flat">
            <a:solidFill>
              <a:schemeClr val="tx1"/>
            </a:solidFill>
            <a:prstDash val="solid"/>
            <a:round/>
            <a:headEnd type="none" w="med" len="med"/>
            <a:tailEnd type="none" w="med" len="med"/>
          </a:ln>
        </p:spPr>
        <p:txBody>
          <a:bodyPr lIns="0" tIns="0" rIns="0" bIns="0"/>
          <a:lstStyle/>
          <a:p>
            <a:endParaRPr lang="en-US"/>
          </a:p>
        </p:txBody>
      </p:sp>
      <p:sp>
        <p:nvSpPr>
          <p:cNvPr id="63494" name="Rectangle 6"/>
          <p:cNvSpPr>
            <a:spLocks/>
          </p:cNvSpPr>
          <p:nvPr/>
        </p:nvSpPr>
        <p:spPr bwMode="auto">
          <a:xfrm>
            <a:off x="1524000" y="1752600"/>
            <a:ext cx="609600" cy="3810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3495" name="Rectangle 7"/>
          <p:cNvSpPr>
            <a:spLocks/>
          </p:cNvSpPr>
          <p:nvPr/>
        </p:nvSpPr>
        <p:spPr bwMode="auto">
          <a:xfrm>
            <a:off x="2209800" y="1752600"/>
            <a:ext cx="609600" cy="3810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63496" name="Rectangle 8"/>
          <p:cNvSpPr>
            <a:spLocks/>
          </p:cNvSpPr>
          <p:nvPr/>
        </p:nvSpPr>
        <p:spPr bwMode="auto">
          <a:xfrm>
            <a:off x="2895600" y="1752600"/>
            <a:ext cx="609600" cy="381000"/>
          </a:xfrm>
          <a:prstGeom prst="rect">
            <a:avLst/>
          </a:prstGeom>
          <a:solidFill>
            <a:srgbClr val="00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3497" name="Rectangle 9"/>
          <p:cNvSpPr>
            <a:spLocks/>
          </p:cNvSpPr>
          <p:nvPr/>
        </p:nvSpPr>
        <p:spPr bwMode="auto">
          <a:xfrm>
            <a:off x="5867400" y="1295400"/>
            <a:ext cx="609600" cy="381000"/>
          </a:xfrm>
          <a:prstGeom prst="rect">
            <a:avLst/>
          </a:prstGeom>
          <a:solidFill>
            <a:srgbClr val="00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3498" name="Rectangle 10"/>
          <p:cNvSpPr>
            <a:spLocks/>
          </p:cNvSpPr>
          <p:nvPr/>
        </p:nvSpPr>
        <p:spPr bwMode="auto">
          <a:xfrm>
            <a:off x="4495800" y="1752600"/>
            <a:ext cx="609600" cy="3810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63499" name="Rectangle 11"/>
          <p:cNvSpPr>
            <a:spLocks/>
          </p:cNvSpPr>
          <p:nvPr/>
        </p:nvSpPr>
        <p:spPr bwMode="auto">
          <a:xfrm>
            <a:off x="5181600" y="1752600"/>
            <a:ext cx="609600" cy="3810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3500" name="Rectangle 12"/>
          <p:cNvSpPr>
            <a:spLocks/>
          </p:cNvSpPr>
          <p:nvPr/>
        </p:nvSpPr>
        <p:spPr bwMode="auto">
          <a:xfrm>
            <a:off x="5867400" y="1752600"/>
            <a:ext cx="609600" cy="3810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3501" name="Rectangle 13"/>
          <p:cNvSpPr>
            <a:spLocks/>
          </p:cNvSpPr>
          <p:nvPr/>
        </p:nvSpPr>
        <p:spPr bwMode="auto">
          <a:xfrm>
            <a:off x="6553200" y="1752600"/>
            <a:ext cx="609600" cy="381000"/>
          </a:xfrm>
          <a:prstGeom prst="rect">
            <a:avLst/>
          </a:prstGeom>
          <a:solidFill>
            <a:srgbClr val="00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3502" name="Rectangle 14"/>
          <p:cNvSpPr>
            <a:spLocks/>
          </p:cNvSpPr>
          <p:nvPr/>
        </p:nvSpPr>
        <p:spPr bwMode="auto">
          <a:xfrm>
            <a:off x="7239000" y="1752600"/>
            <a:ext cx="609600" cy="381000"/>
          </a:xfrm>
          <a:prstGeom prst="rect">
            <a:avLst/>
          </a:prstGeom>
          <a:solidFill>
            <a:srgbClr val="FFFF66"/>
          </a:solidFill>
          <a:ln w="9525" cap="flat">
            <a:solidFill>
              <a:schemeClr val="tx1"/>
            </a:solidFill>
            <a:prstDash val="solid"/>
            <a:round/>
            <a:headEnd type="none" w="med" len="med"/>
            <a:tailEnd type="none" w="med" len="med"/>
          </a:ln>
        </p:spPr>
        <p:txBody>
          <a:bodyPr lIns="0" tIns="0" rIns="0" bIns="0"/>
          <a:lstStyle/>
          <a:p>
            <a:endParaRPr lang="en-US"/>
          </a:p>
        </p:txBody>
      </p:sp>
      <p:sp>
        <p:nvSpPr>
          <p:cNvPr id="63503" name="Rectangle 15"/>
          <p:cNvSpPr>
            <a:spLocks/>
          </p:cNvSpPr>
          <p:nvPr/>
        </p:nvSpPr>
        <p:spPr bwMode="auto">
          <a:xfrm>
            <a:off x="1524000" y="3048000"/>
            <a:ext cx="609600" cy="3810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3504" name="Rectangle 16"/>
          <p:cNvSpPr>
            <a:spLocks/>
          </p:cNvSpPr>
          <p:nvPr/>
        </p:nvSpPr>
        <p:spPr bwMode="auto">
          <a:xfrm>
            <a:off x="152400" y="3505200"/>
            <a:ext cx="609600" cy="3810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3505" name="Rectangle 17"/>
          <p:cNvSpPr>
            <a:spLocks/>
          </p:cNvSpPr>
          <p:nvPr/>
        </p:nvSpPr>
        <p:spPr bwMode="auto">
          <a:xfrm>
            <a:off x="838200" y="3505200"/>
            <a:ext cx="609600" cy="381000"/>
          </a:xfrm>
          <a:prstGeom prst="rect">
            <a:avLst/>
          </a:prstGeom>
          <a:solidFill>
            <a:srgbClr val="00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3506" name="Rectangle 18"/>
          <p:cNvSpPr>
            <a:spLocks/>
          </p:cNvSpPr>
          <p:nvPr/>
        </p:nvSpPr>
        <p:spPr bwMode="auto">
          <a:xfrm>
            <a:off x="1524000" y="3505200"/>
            <a:ext cx="609600" cy="381000"/>
          </a:xfrm>
          <a:prstGeom prst="rect">
            <a:avLst/>
          </a:prstGeom>
          <a:solidFill>
            <a:srgbClr val="FFFF66"/>
          </a:solidFill>
          <a:ln w="9525" cap="flat">
            <a:solidFill>
              <a:schemeClr val="tx1"/>
            </a:solidFill>
            <a:prstDash val="solid"/>
            <a:round/>
            <a:headEnd type="none" w="med" len="med"/>
            <a:tailEnd type="none" w="med" len="med"/>
          </a:ln>
        </p:spPr>
        <p:txBody>
          <a:bodyPr lIns="0" tIns="0" rIns="0" bIns="0"/>
          <a:lstStyle/>
          <a:p>
            <a:endParaRPr lang="en-US"/>
          </a:p>
        </p:txBody>
      </p:sp>
      <p:sp>
        <p:nvSpPr>
          <p:cNvPr id="63507" name="Rectangle 19"/>
          <p:cNvSpPr>
            <a:spLocks/>
          </p:cNvSpPr>
          <p:nvPr/>
        </p:nvSpPr>
        <p:spPr bwMode="auto">
          <a:xfrm>
            <a:off x="2209800" y="3505200"/>
            <a:ext cx="609600" cy="3810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3508" name="Rectangle 20"/>
          <p:cNvSpPr>
            <a:spLocks/>
          </p:cNvSpPr>
          <p:nvPr/>
        </p:nvSpPr>
        <p:spPr bwMode="auto">
          <a:xfrm>
            <a:off x="2895600" y="3505200"/>
            <a:ext cx="609600" cy="3810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63509" name="Rectangle 21"/>
          <p:cNvSpPr>
            <a:spLocks/>
          </p:cNvSpPr>
          <p:nvPr/>
        </p:nvSpPr>
        <p:spPr bwMode="auto">
          <a:xfrm>
            <a:off x="5943600" y="3048000"/>
            <a:ext cx="609600" cy="381000"/>
          </a:xfrm>
          <a:prstGeom prst="rect">
            <a:avLst/>
          </a:prstGeom>
          <a:solidFill>
            <a:srgbClr val="00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3510" name="Rectangle 22"/>
          <p:cNvSpPr>
            <a:spLocks/>
          </p:cNvSpPr>
          <p:nvPr/>
        </p:nvSpPr>
        <p:spPr bwMode="auto">
          <a:xfrm>
            <a:off x="5943600" y="3505200"/>
            <a:ext cx="609600" cy="381000"/>
          </a:xfrm>
          <a:prstGeom prst="rect">
            <a:avLst/>
          </a:prstGeom>
          <a:solidFill>
            <a:srgbClr val="00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3511" name="Rectangle 23"/>
          <p:cNvSpPr>
            <a:spLocks/>
          </p:cNvSpPr>
          <p:nvPr/>
        </p:nvSpPr>
        <p:spPr bwMode="auto">
          <a:xfrm>
            <a:off x="5257800" y="3505200"/>
            <a:ext cx="609600" cy="3810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3512" name="Rectangle 24"/>
          <p:cNvSpPr>
            <a:spLocks/>
          </p:cNvSpPr>
          <p:nvPr/>
        </p:nvSpPr>
        <p:spPr bwMode="auto">
          <a:xfrm>
            <a:off x="4572000" y="3505200"/>
            <a:ext cx="609600" cy="381000"/>
          </a:xfrm>
          <a:prstGeom prst="rect">
            <a:avLst/>
          </a:prstGeom>
          <a:solidFill>
            <a:srgbClr val="FFFF66"/>
          </a:solidFill>
          <a:ln w="9525" cap="flat">
            <a:solidFill>
              <a:schemeClr val="tx1"/>
            </a:solidFill>
            <a:prstDash val="solid"/>
            <a:round/>
            <a:headEnd type="none" w="med" len="med"/>
            <a:tailEnd type="none" w="med" len="med"/>
          </a:ln>
        </p:spPr>
        <p:txBody>
          <a:bodyPr lIns="0" tIns="0" rIns="0" bIns="0"/>
          <a:lstStyle/>
          <a:p>
            <a:endParaRPr lang="en-US"/>
          </a:p>
        </p:txBody>
      </p:sp>
      <p:sp>
        <p:nvSpPr>
          <p:cNvPr id="63513" name="Rectangle 25"/>
          <p:cNvSpPr>
            <a:spLocks/>
          </p:cNvSpPr>
          <p:nvPr/>
        </p:nvSpPr>
        <p:spPr bwMode="auto">
          <a:xfrm>
            <a:off x="6629400" y="3505200"/>
            <a:ext cx="609600" cy="3810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63514" name="Rectangle 26"/>
          <p:cNvSpPr>
            <a:spLocks/>
          </p:cNvSpPr>
          <p:nvPr/>
        </p:nvSpPr>
        <p:spPr bwMode="auto">
          <a:xfrm>
            <a:off x="7315200" y="3505200"/>
            <a:ext cx="609600" cy="3810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3515" name="Rectangle 27"/>
          <p:cNvSpPr>
            <a:spLocks/>
          </p:cNvSpPr>
          <p:nvPr/>
        </p:nvSpPr>
        <p:spPr bwMode="auto">
          <a:xfrm>
            <a:off x="1600200" y="4800600"/>
            <a:ext cx="609600" cy="381000"/>
          </a:xfrm>
          <a:prstGeom prst="rect">
            <a:avLst/>
          </a:prstGeom>
          <a:solidFill>
            <a:srgbClr val="00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3516" name="Rectangle 28"/>
          <p:cNvSpPr>
            <a:spLocks/>
          </p:cNvSpPr>
          <p:nvPr/>
        </p:nvSpPr>
        <p:spPr bwMode="auto">
          <a:xfrm>
            <a:off x="228600" y="5257800"/>
            <a:ext cx="609600" cy="3810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63517" name="Rectangle 29"/>
          <p:cNvSpPr>
            <a:spLocks/>
          </p:cNvSpPr>
          <p:nvPr/>
        </p:nvSpPr>
        <p:spPr bwMode="auto">
          <a:xfrm>
            <a:off x="914400" y="5257800"/>
            <a:ext cx="609600" cy="381000"/>
          </a:xfrm>
          <a:prstGeom prst="rect">
            <a:avLst/>
          </a:prstGeom>
          <a:solidFill>
            <a:srgbClr val="FFFF66"/>
          </a:solidFill>
          <a:ln w="9525" cap="flat">
            <a:solidFill>
              <a:schemeClr val="tx1"/>
            </a:solidFill>
            <a:prstDash val="solid"/>
            <a:round/>
            <a:headEnd type="none" w="med" len="med"/>
            <a:tailEnd type="none" w="med" len="med"/>
          </a:ln>
        </p:spPr>
        <p:txBody>
          <a:bodyPr lIns="0" tIns="0" rIns="0" bIns="0"/>
          <a:lstStyle/>
          <a:p>
            <a:endParaRPr lang="en-US"/>
          </a:p>
        </p:txBody>
      </p:sp>
      <p:sp>
        <p:nvSpPr>
          <p:cNvPr id="63518" name="Rectangle 30"/>
          <p:cNvSpPr>
            <a:spLocks/>
          </p:cNvSpPr>
          <p:nvPr/>
        </p:nvSpPr>
        <p:spPr bwMode="auto">
          <a:xfrm>
            <a:off x="1600200" y="5257800"/>
            <a:ext cx="609600" cy="3810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3519" name="Rectangle 31"/>
          <p:cNvSpPr>
            <a:spLocks/>
          </p:cNvSpPr>
          <p:nvPr/>
        </p:nvSpPr>
        <p:spPr bwMode="auto">
          <a:xfrm>
            <a:off x="2286000" y="5257800"/>
            <a:ext cx="609600" cy="3810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3520" name="Rectangle 32"/>
          <p:cNvSpPr>
            <a:spLocks/>
          </p:cNvSpPr>
          <p:nvPr/>
        </p:nvSpPr>
        <p:spPr bwMode="auto">
          <a:xfrm>
            <a:off x="2971800" y="5257800"/>
            <a:ext cx="609600" cy="381000"/>
          </a:xfrm>
          <a:prstGeom prst="rect">
            <a:avLst/>
          </a:prstGeom>
          <a:solidFill>
            <a:srgbClr val="00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3521" name="Rectangle 33"/>
          <p:cNvSpPr>
            <a:spLocks/>
          </p:cNvSpPr>
          <p:nvPr/>
        </p:nvSpPr>
        <p:spPr bwMode="auto">
          <a:xfrm>
            <a:off x="6019800" y="4800600"/>
            <a:ext cx="609600" cy="3810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3522" name="Rectangle 34"/>
          <p:cNvSpPr>
            <a:spLocks/>
          </p:cNvSpPr>
          <p:nvPr/>
        </p:nvSpPr>
        <p:spPr bwMode="auto">
          <a:xfrm>
            <a:off x="4648200" y="5257800"/>
            <a:ext cx="609600" cy="381000"/>
          </a:xfrm>
          <a:prstGeom prst="rect">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3523" name="Rectangle 35"/>
          <p:cNvSpPr>
            <a:spLocks/>
          </p:cNvSpPr>
          <p:nvPr/>
        </p:nvSpPr>
        <p:spPr bwMode="auto">
          <a:xfrm>
            <a:off x="5334000" y="5257800"/>
            <a:ext cx="609600" cy="381000"/>
          </a:xfrm>
          <a:prstGeom prst="rect">
            <a:avLst/>
          </a:prstGeom>
          <a:solidFill>
            <a:srgbClr val="1F497D"/>
          </a:solidFill>
          <a:ln w="9525" cap="flat">
            <a:solidFill>
              <a:schemeClr val="tx1"/>
            </a:solidFill>
            <a:prstDash val="solid"/>
            <a:round/>
            <a:headEnd type="none" w="med" len="med"/>
            <a:tailEnd type="none" w="med" len="med"/>
          </a:ln>
        </p:spPr>
        <p:txBody>
          <a:bodyPr lIns="0" tIns="0" rIns="0" bIns="0"/>
          <a:lstStyle/>
          <a:p>
            <a:endParaRPr lang="en-US"/>
          </a:p>
        </p:txBody>
      </p:sp>
      <p:sp>
        <p:nvSpPr>
          <p:cNvPr id="63524" name="Rectangle 36"/>
          <p:cNvSpPr>
            <a:spLocks/>
          </p:cNvSpPr>
          <p:nvPr/>
        </p:nvSpPr>
        <p:spPr bwMode="auto">
          <a:xfrm>
            <a:off x="6019800" y="5257800"/>
            <a:ext cx="609600" cy="381000"/>
          </a:xfrm>
          <a:prstGeom prst="rect">
            <a:avLst/>
          </a:prstGeom>
          <a:solidFill>
            <a:srgbClr val="00B050"/>
          </a:solidFill>
          <a:ln w="9525" cap="flat">
            <a:solidFill>
              <a:schemeClr val="tx1"/>
            </a:solidFill>
            <a:prstDash val="solid"/>
            <a:round/>
            <a:headEnd type="none" w="med" len="med"/>
            <a:tailEnd type="none" w="med" len="med"/>
          </a:ln>
        </p:spPr>
        <p:txBody>
          <a:bodyPr lIns="0" tIns="0" rIns="0" bIns="0"/>
          <a:lstStyle/>
          <a:p>
            <a:endParaRPr lang="en-US"/>
          </a:p>
        </p:txBody>
      </p:sp>
      <p:sp>
        <p:nvSpPr>
          <p:cNvPr id="63525" name="Rectangle 37"/>
          <p:cNvSpPr>
            <a:spLocks/>
          </p:cNvSpPr>
          <p:nvPr/>
        </p:nvSpPr>
        <p:spPr bwMode="auto">
          <a:xfrm>
            <a:off x="6705600" y="5257800"/>
            <a:ext cx="609600" cy="381000"/>
          </a:xfrm>
          <a:prstGeom prst="rect">
            <a:avLst/>
          </a:prstGeom>
          <a:solidFill>
            <a:srgbClr val="00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63526" name="Rectangle 38"/>
          <p:cNvSpPr>
            <a:spLocks/>
          </p:cNvSpPr>
          <p:nvPr/>
        </p:nvSpPr>
        <p:spPr bwMode="auto">
          <a:xfrm>
            <a:off x="7391400" y="5257800"/>
            <a:ext cx="609600" cy="381000"/>
          </a:xfrm>
          <a:prstGeom prst="rect">
            <a:avLst/>
          </a:prstGeom>
          <a:solidFill>
            <a:srgbClr val="FFFF66"/>
          </a:solidFill>
          <a:ln w="9525" cap="flat">
            <a:solidFill>
              <a:schemeClr val="tx1"/>
            </a:solidFill>
            <a:prstDash val="solid"/>
            <a:round/>
            <a:headEnd type="none" w="med" len="med"/>
            <a:tailEnd type="none" w="med" len="med"/>
          </a:ln>
        </p:spPr>
        <p:txBody>
          <a:bodyPr lIns="0" tIns="0" rIns="0" bIns="0"/>
          <a:lstStyle/>
          <a:p>
            <a:endParaRPr lang="en-US"/>
          </a:p>
        </p:txBody>
      </p:sp>
      <p:sp>
        <p:nvSpPr>
          <p:cNvPr id="63527" name="Rectangle 39"/>
          <p:cNvSpPr>
            <a:spLocks/>
          </p:cNvSpPr>
          <p:nvPr/>
        </p:nvSpPr>
        <p:spPr bwMode="auto">
          <a:xfrm>
            <a:off x="685800" y="5867400"/>
            <a:ext cx="2463800" cy="355600"/>
          </a:xfrm>
          <a:prstGeom prst="rect">
            <a:avLst/>
          </a:prstGeom>
          <a:noFill/>
          <a:ln w="12700" cap="flat">
            <a:noFill/>
            <a:miter lim="800000"/>
            <a:headEnd type="none" w="med" len="med"/>
            <a:tailEnd type="none" w="med" len="med"/>
          </a:ln>
        </p:spPr>
        <p:txBody>
          <a:bodyPr lIns="0" tIns="0" rIns="40639" bIns="0"/>
          <a:lstStyle/>
          <a:p>
            <a:pPr marL="39688"/>
            <a:r>
              <a:rPr lang="en-US" sz="1600">
                <a:solidFill>
                  <a:schemeClr val="tx1"/>
                </a:solidFill>
                <a:cs typeface="Arial" charset="0"/>
              </a:rPr>
              <a:t>red, green, blue,</a:t>
            </a:r>
            <a:r>
              <a:rPr lang="en-US">
                <a:solidFill>
                  <a:schemeClr val="tx1"/>
                </a:solidFill>
                <a:cs typeface="Arial" charset="0"/>
              </a:rPr>
              <a:t> </a:t>
            </a:r>
            <a:r>
              <a:rPr lang="en-US" sz="1600">
                <a:solidFill>
                  <a:schemeClr val="tx1"/>
                </a:solidFill>
                <a:cs typeface="Arial" charset="0"/>
              </a:rPr>
              <a:t>yellow</a:t>
            </a:r>
          </a:p>
        </p:txBody>
      </p:sp>
      <p:grpSp>
        <p:nvGrpSpPr>
          <p:cNvPr id="63530" name="Group 42"/>
          <p:cNvGrpSpPr>
            <a:grpSpLocks/>
          </p:cNvGrpSpPr>
          <p:nvPr/>
        </p:nvGrpSpPr>
        <p:grpSpPr bwMode="auto">
          <a:xfrm>
            <a:off x="609600" y="5791200"/>
            <a:ext cx="6705600" cy="533400"/>
            <a:chOff x="0" y="0"/>
            <a:chExt cx="4224" cy="336"/>
          </a:xfrm>
        </p:grpSpPr>
        <p:sp>
          <p:nvSpPr>
            <p:cNvPr id="63528" name="Rectangle 40"/>
            <p:cNvSpPr>
              <a:spLocks/>
            </p:cNvSpPr>
            <p:nvPr/>
          </p:nvSpPr>
          <p:spPr bwMode="auto">
            <a:xfrm>
              <a:off x="0" y="0"/>
              <a:ext cx="4224" cy="336"/>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3529" name="Rectangle 41"/>
            <p:cNvSpPr>
              <a:spLocks/>
            </p:cNvSpPr>
            <p:nvPr/>
          </p:nvSpPr>
          <p:spPr bwMode="auto">
            <a:xfrm>
              <a:off x="0" y="0"/>
              <a:ext cx="4224" cy="336"/>
            </a:xfrm>
            <a:prstGeom prst="rect">
              <a:avLst/>
            </a:prstGeom>
            <a:noFill/>
            <a:ln w="12700" cap="flat">
              <a:noFill/>
              <a:miter lim="800000"/>
              <a:headEnd type="none" w="med" len="med"/>
              <a:tailEnd type="none" w="med" len="med"/>
            </a:ln>
          </p:spPr>
          <p:txBody>
            <a:bodyPr wrap="none" lIns="0" tIns="0" rIns="0" bIns="0">
              <a:spAutoFit/>
            </a:bodyPr>
            <a:lstStyle/>
            <a:p>
              <a:endParaRPr lang="en-US"/>
            </a:p>
          </p:txBody>
        </p:sp>
      </p:grpSp>
      <p:sp>
        <p:nvSpPr>
          <p:cNvPr id="63531" name="Line 43"/>
          <p:cNvSpPr>
            <a:spLocks noChangeShapeType="1"/>
          </p:cNvSpPr>
          <p:nvPr/>
        </p:nvSpPr>
        <p:spPr bwMode="auto">
          <a:xfrm>
            <a:off x="3657600" y="5791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3532" name="Line 44"/>
          <p:cNvSpPr>
            <a:spLocks noChangeShapeType="1"/>
          </p:cNvSpPr>
          <p:nvPr/>
        </p:nvSpPr>
        <p:spPr bwMode="auto">
          <a:xfrm>
            <a:off x="4267200" y="5791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3533" name="Line 45"/>
          <p:cNvSpPr>
            <a:spLocks noChangeShapeType="1"/>
          </p:cNvSpPr>
          <p:nvPr/>
        </p:nvSpPr>
        <p:spPr bwMode="auto">
          <a:xfrm>
            <a:off x="4876800" y="5791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3534" name="Line 46"/>
          <p:cNvSpPr>
            <a:spLocks noChangeShapeType="1"/>
          </p:cNvSpPr>
          <p:nvPr/>
        </p:nvSpPr>
        <p:spPr bwMode="auto">
          <a:xfrm>
            <a:off x="5486400" y="5791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3535" name="Line 47"/>
          <p:cNvSpPr>
            <a:spLocks noChangeShapeType="1"/>
          </p:cNvSpPr>
          <p:nvPr/>
        </p:nvSpPr>
        <p:spPr bwMode="auto">
          <a:xfrm>
            <a:off x="6172200" y="5791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3536" name="Line 48"/>
          <p:cNvSpPr>
            <a:spLocks noChangeShapeType="1"/>
          </p:cNvSpPr>
          <p:nvPr/>
        </p:nvSpPr>
        <p:spPr bwMode="auto">
          <a:xfrm>
            <a:off x="6781800" y="5791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3537" name="Rectangle 49"/>
          <p:cNvSpPr>
            <a:spLocks/>
          </p:cNvSpPr>
          <p:nvPr/>
        </p:nvSpPr>
        <p:spPr bwMode="auto">
          <a:xfrm>
            <a:off x="4953000" y="58674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3538" name="Rectangle 50"/>
          <p:cNvSpPr>
            <a:spLocks/>
          </p:cNvSpPr>
          <p:nvPr/>
        </p:nvSpPr>
        <p:spPr bwMode="auto">
          <a:xfrm>
            <a:off x="3657600" y="5867400"/>
            <a:ext cx="5207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3539" name="Rectangle 51"/>
          <p:cNvSpPr>
            <a:spLocks/>
          </p:cNvSpPr>
          <p:nvPr/>
        </p:nvSpPr>
        <p:spPr bwMode="auto">
          <a:xfrm>
            <a:off x="4343400" y="58674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3540" name="Rectangle 52"/>
          <p:cNvSpPr>
            <a:spLocks/>
          </p:cNvSpPr>
          <p:nvPr/>
        </p:nvSpPr>
        <p:spPr bwMode="auto">
          <a:xfrm>
            <a:off x="609600" y="6324600"/>
            <a:ext cx="6705600" cy="533400"/>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3541" name="Line 53"/>
          <p:cNvSpPr>
            <a:spLocks noChangeShapeType="1"/>
          </p:cNvSpPr>
          <p:nvPr/>
        </p:nvSpPr>
        <p:spPr bwMode="auto">
          <a:xfrm>
            <a:off x="3657600" y="6248400"/>
            <a:ext cx="1588" cy="6096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3542" name="Line 54"/>
          <p:cNvSpPr>
            <a:spLocks noChangeShapeType="1"/>
          </p:cNvSpPr>
          <p:nvPr/>
        </p:nvSpPr>
        <p:spPr bwMode="auto">
          <a:xfrm>
            <a:off x="4267200" y="63246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3543" name="Line 55"/>
          <p:cNvSpPr>
            <a:spLocks noChangeShapeType="1"/>
          </p:cNvSpPr>
          <p:nvPr/>
        </p:nvSpPr>
        <p:spPr bwMode="auto">
          <a:xfrm>
            <a:off x="4876800" y="63246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3544" name="Line 56"/>
          <p:cNvSpPr>
            <a:spLocks noChangeShapeType="1"/>
          </p:cNvSpPr>
          <p:nvPr/>
        </p:nvSpPr>
        <p:spPr bwMode="auto">
          <a:xfrm>
            <a:off x="5486400" y="63246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3545" name="Line 57"/>
          <p:cNvSpPr>
            <a:spLocks noChangeShapeType="1"/>
          </p:cNvSpPr>
          <p:nvPr/>
        </p:nvSpPr>
        <p:spPr bwMode="auto">
          <a:xfrm>
            <a:off x="6172200" y="63246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3546" name="Line 58"/>
          <p:cNvSpPr>
            <a:spLocks noChangeShapeType="1"/>
          </p:cNvSpPr>
          <p:nvPr/>
        </p:nvSpPr>
        <p:spPr bwMode="auto">
          <a:xfrm>
            <a:off x="6781800" y="63246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3547" name="Rectangle 59"/>
          <p:cNvSpPr>
            <a:spLocks/>
          </p:cNvSpPr>
          <p:nvPr/>
        </p:nvSpPr>
        <p:spPr bwMode="auto">
          <a:xfrm>
            <a:off x="4953000" y="64008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3548" name="Rectangle 60"/>
          <p:cNvSpPr>
            <a:spLocks/>
          </p:cNvSpPr>
          <p:nvPr/>
        </p:nvSpPr>
        <p:spPr bwMode="auto">
          <a:xfrm>
            <a:off x="3733800" y="64008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3549" name="Rectangle 61"/>
          <p:cNvSpPr>
            <a:spLocks/>
          </p:cNvSpPr>
          <p:nvPr/>
        </p:nvSpPr>
        <p:spPr bwMode="auto">
          <a:xfrm>
            <a:off x="4343400" y="64008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3550" name="Rectangle 62"/>
          <p:cNvSpPr>
            <a:spLocks/>
          </p:cNvSpPr>
          <p:nvPr/>
        </p:nvSpPr>
        <p:spPr bwMode="auto">
          <a:xfrm>
            <a:off x="633413" y="6392863"/>
            <a:ext cx="2349500" cy="355600"/>
          </a:xfrm>
          <a:prstGeom prst="rect">
            <a:avLst/>
          </a:prstGeom>
          <a:noFill/>
          <a:ln w="12700" cap="flat">
            <a:noFill/>
            <a:miter lim="800000"/>
            <a:headEnd type="none" w="med" len="med"/>
            <a:tailEnd type="none" w="med" len="med"/>
          </a:ln>
        </p:spPr>
        <p:txBody>
          <a:bodyPr lIns="0" tIns="0" rIns="40639" bIns="0"/>
          <a:lstStyle/>
          <a:p>
            <a:pPr marL="39688" algn="ctr">
              <a:spcBef>
                <a:spcPts val="1050"/>
              </a:spcBef>
            </a:pPr>
            <a:r>
              <a:rPr lang="en-US">
                <a:solidFill>
                  <a:schemeClr val="tx1"/>
                </a:solidFill>
                <a:cs typeface="Arial" charset="0"/>
              </a:rPr>
              <a:t>black</a:t>
            </a:r>
          </a:p>
        </p:txBody>
      </p:sp>
      <p:sp>
        <p:nvSpPr>
          <p:cNvPr id="63551" name="Freeform 63"/>
          <p:cNvSpPr>
            <a:spLocks/>
          </p:cNvSpPr>
          <p:nvPr/>
        </p:nvSpPr>
        <p:spPr bwMode="auto">
          <a:xfrm>
            <a:off x="2971800" y="6019800"/>
            <a:ext cx="457200" cy="609600"/>
          </a:xfrm>
          <a:custGeom>
            <a:avLst/>
            <a:gdLst/>
            <a:ahLst/>
            <a:cxnLst>
              <a:cxn ang="0">
                <a:pos x="0" y="0"/>
              </a:cxn>
              <a:cxn ang="0">
                <a:pos x="10800" y="1800"/>
              </a:cxn>
              <a:cxn ang="0">
                <a:pos x="10800" y="9000"/>
              </a:cxn>
              <a:cxn ang="0">
                <a:pos x="21600" y="10800"/>
              </a:cxn>
              <a:cxn ang="0">
                <a:pos x="10800" y="12600"/>
              </a:cxn>
              <a:cxn ang="0">
                <a:pos x="10800" y="19800"/>
              </a:cxn>
              <a:cxn ang="0">
                <a:pos x="0" y="21600"/>
              </a:cxn>
            </a:cxnLst>
            <a:rect l="0" t="0" r="r" b="b"/>
            <a:pathLst>
              <a:path w="21600" h="2160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3552" name="Rectangle 64"/>
          <p:cNvSpPr>
            <a:spLocks/>
          </p:cNvSpPr>
          <p:nvPr/>
        </p:nvSpPr>
        <p:spPr bwMode="auto">
          <a:xfrm>
            <a:off x="3352800" y="6172200"/>
            <a:ext cx="4699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R</a:t>
            </a:r>
          </a:p>
        </p:txBody>
      </p:sp>
      <p:sp>
        <p:nvSpPr>
          <p:cNvPr id="63553" name="Rectangle 65"/>
          <p:cNvSpPr>
            <a:spLocks/>
          </p:cNvSpPr>
          <p:nvPr/>
        </p:nvSpPr>
        <p:spPr bwMode="auto">
          <a:xfrm>
            <a:off x="7315200" y="6096000"/>
            <a:ext cx="927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Day 1</a:t>
            </a:r>
          </a:p>
        </p:txBody>
      </p:sp>
      <p:sp>
        <p:nvSpPr>
          <p:cNvPr id="63554" name="Line 66"/>
          <p:cNvSpPr>
            <a:spLocks noChangeShapeType="1"/>
          </p:cNvSpPr>
          <p:nvPr/>
        </p:nvSpPr>
        <p:spPr bwMode="auto">
          <a:xfrm>
            <a:off x="4038600" y="838200"/>
            <a:ext cx="1588" cy="48768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63555" name="Line 67"/>
          <p:cNvSpPr>
            <a:spLocks noChangeShapeType="1"/>
          </p:cNvSpPr>
          <p:nvPr/>
        </p:nvSpPr>
        <p:spPr bwMode="auto">
          <a:xfrm>
            <a:off x="152400" y="2362200"/>
            <a:ext cx="8382000" cy="1588"/>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63556" name="Line 68"/>
          <p:cNvSpPr>
            <a:spLocks noChangeShapeType="1"/>
          </p:cNvSpPr>
          <p:nvPr/>
        </p:nvSpPr>
        <p:spPr bwMode="auto">
          <a:xfrm>
            <a:off x="152400" y="4114800"/>
            <a:ext cx="8305800" cy="1588"/>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63557" name="Line 69"/>
          <p:cNvSpPr>
            <a:spLocks noChangeShapeType="1"/>
          </p:cNvSpPr>
          <p:nvPr/>
        </p:nvSpPr>
        <p:spPr bwMode="auto">
          <a:xfrm>
            <a:off x="609600" y="6858000"/>
            <a:ext cx="6705600" cy="1588"/>
          </a:xfrm>
          <a:prstGeom prst="line">
            <a:avLst/>
          </a:prstGeom>
          <a:noFill/>
          <a:ln w="9525" cap="flat">
            <a:solidFill>
              <a:srgbClr val="4A7EBB"/>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ChangeArrowheads="1"/>
          </p:cNvSpPr>
          <p:nvPr>
            <p:ph type="body" idx="1"/>
          </p:nvPr>
        </p:nvSpPr>
        <p:spPr>
          <a:xfrm>
            <a:off x="457200" y="0"/>
            <a:ext cx="4800600" cy="990600"/>
          </a:xfrm>
          <a:ln/>
        </p:spPr>
        <p:txBody>
          <a:bodyPr rIns="132080"/>
          <a:lstStyle/>
          <a:p>
            <a:pPr>
              <a:buFont typeface="Arial" charset="0"/>
              <a:buNone/>
            </a:pPr>
            <a:r>
              <a:rPr lang="en-US" sz="2800" b="1"/>
              <a:t>Introduction Procedure B</a:t>
            </a:r>
            <a:endParaRPr lang="en-US" sz="2800" b="1">
              <a:ea typeface="ヒラギノ角ゴ ProN W6" charset="0"/>
              <a:cs typeface="ヒラギノ角ゴ ProN W6" charset="0"/>
            </a:endParaRPr>
          </a:p>
        </p:txBody>
      </p:sp>
      <p:graphicFrame>
        <p:nvGraphicFramePr>
          <p:cNvPr id="64514" name="Group 2"/>
          <p:cNvGraphicFramePr>
            <a:graphicFrameLocks noGrp="1"/>
          </p:cNvGraphicFramePr>
          <p:nvPr/>
        </p:nvGraphicFramePr>
        <p:xfrm>
          <a:off x="533400" y="508000"/>
          <a:ext cx="7924800" cy="6353175"/>
        </p:xfrm>
        <a:graphic>
          <a:graphicData uri="http://schemas.openxmlformats.org/drawingml/2006/table">
            <a:tbl>
              <a:tblPr/>
              <a:tblGrid>
                <a:gridCol w="881063"/>
                <a:gridCol w="4132262"/>
                <a:gridCol w="2911475"/>
              </a:tblGrid>
              <a:tr h="530225">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Step</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Presentation of stimuli</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Criteria</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5463">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1</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X only</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3 consecutive correct</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0225">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2</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Y only</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3 consecutive correct</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6475">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3</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X and Y in random</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3 consecutive correct on both X &amp; Y for 2 days in a row</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0225">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4</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Z only</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3 consecutive correct</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4888">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5</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X, Y, &amp; Z in random</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9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3 consec. correct for Z and 3 consec. correct for X &amp; Y for 2 days</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25675">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6</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Continue adding 1 new concept until at least 5 concepts are taught using steps 4-5.  After 5 items are taught, continue to teach new items as directed in the lesson, rotating in the new items with old items into sets of 5.</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0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Criteria is the same as shown for steps 4-5</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p:cNvSpPr>
          <p:nvPr/>
        </p:nvSpPr>
        <p:spPr bwMode="auto">
          <a:xfrm>
            <a:off x="6553200" y="6245225"/>
            <a:ext cx="2146300" cy="304800"/>
          </a:xfrm>
          <a:prstGeom prst="rect">
            <a:avLst/>
          </a:prstGeom>
          <a:noFill/>
          <a:ln w="12700" cap="flat">
            <a:noFill/>
            <a:miter lim="800000"/>
            <a:headEnd type="none" w="med" len="med"/>
            <a:tailEnd type="none" w="med" len="med"/>
          </a:ln>
        </p:spPr>
        <p:txBody>
          <a:bodyPr lIns="0" tIns="0" rIns="40639" bIns="0"/>
          <a:lstStyle/>
          <a:p>
            <a:pPr marL="39688" algn="r"/>
            <a:r>
              <a:rPr lang="en-US" sz="1400">
                <a:solidFill>
                  <a:schemeClr val="tx1"/>
                </a:solidFill>
                <a:cs typeface="Arial" charset="0"/>
              </a:rPr>
              <a:t>5</a:t>
            </a:r>
          </a:p>
        </p:txBody>
      </p:sp>
      <p:sp>
        <p:nvSpPr>
          <p:cNvPr id="10242" name="Rectangle 2"/>
          <p:cNvSpPr>
            <a:spLocks noChangeArrowheads="1"/>
          </p:cNvSpPr>
          <p:nvPr>
            <p:ph type="title"/>
          </p:nvPr>
        </p:nvSpPr>
        <p:spPr>
          <a:xfrm>
            <a:off x="457200" y="0"/>
            <a:ext cx="8229600" cy="1570038"/>
          </a:xfrm>
          <a:ln/>
        </p:spPr>
        <p:txBody>
          <a:bodyPr rIns="132080"/>
          <a:lstStyle/>
          <a:p>
            <a:r>
              <a:rPr lang="en-US" sz="4000"/>
              <a:t>Use Learning Guide to Identify Programs to Teach</a:t>
            </a:r>
          </a:p>
        </p:txBody>
      </p:sp>
      <p:pic>
        <p:nvPicPr>
          <p:cNvPr id="10243" name="Picture 3"/>
          <p:cNvPicPr>
            <a:picLocks noChangeArrowheads="1"/>
          </p:cNvPicPr>
          <p:nvPr/>
        </p:nvPicPr>
        <p:blipFill>
          <a:blip r:embed="rId2" cstate="print"/>
          <a:srcRect/>
          <a:stretch>
            <a:fillRect/>
          </a:stretch>
        </p:blipFill>
        <p:spPr bwMode="auto">
          <a:xfrm>
            <a:off x="838200" y="1524000"/>
            <a:ext cx="7620000" cy="4598988"/>
          </a:xfrm>
          <a:prstGeom prst="rect">
            <a:avLst/>
          </a:prstGeom>
          <a:noFill/>
          <a:ln w="38100" cap="flat">
            <a:solidFill>
              <a:schemeClr val="tx1"/>
            </a:solidFill>
            <a:prstDash val="solid"/>
            <a:miter lim="800000"/>
            <a:headEnd/>
            <a:tailEnd/>
          </a:ln>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ChangeArrowheads="1"/>
          </p:cNvSpPr>
          <p:nvPr>
            <p:ph type="title"/>
          </p:nvPr>
        </p:nvSpPr>
        <p:spPr>
          <a:ln/>
        </p:spPr>
        <p:txBody>
          <a:bodyPr rIns="132080"/>
          <a:lstStyle/>
          <a:p>
            <a:r>
              <a:rPr lang="en-US"/>
              <a:t>X only</a:t>
            </a:r>
          </a:p>
        </p:txBody>
      </p:sp>
      <p:sp>
        <p:nvSpPr>
          <p:cNvPr id="65538" name="Rectangle 2"/>
          <p:cNvSpPr>
            <a:spLocks noChangeArrowheads="1"/>
          </p:cNvSpPr>
          <p:nvPr>
            <p:ph type="body" idx="1"/>
          </p:nvPr>
        </p:nvSpPr>
        <p:spPr>
          <a:ln/>
        </p:spPr>
        <p:txBody>
          <a:bodyPr rIns="132080"/>
          <a:lstStyle/>
          <a:p>
            <a:pPr>
              <a:buFont typeface="Arial" charset="0"/>
              <a:buNone/>
            </a:pPr>
            <a:r>
              <a:rPr lang="en-US"/>
              <a:t>“Do this”		“Do this”		“Do this”</a:t>
            </a:r>
          </a:p>
        </p:txBody>
      </p:sp>
      <p:sp>
        <p:nvSpPr>
          <p:cNvPr id="65539" name="Rectangle 3"/>
          <p:cNvSpPr>
            <a:spLocks/>
          </p:cNvSpPr>
          <p:nvPr/>
        </p:nvSpPr>
        <p:spPr bwMode="auto">
          <a:xfrm>
            <a:off x="1371600" y="5486400"/>
            <a:ext cx="6705600" cy="533400"/>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5540" name="Line 4"/>
          <p:cNvSpPr>
            <a:spLocks noChangeShapeType="1"/>
          </p:cNvSpPr>
          <p:nvPr/>
        </p:nvSpPr>
        <p:spPr bwMode="auto">
          <a:xfrm>
            <a:off x="38100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5541" name="Line 5"/>
          <p:cNvSpPr>
            <a:spLocks noChangeShapeType="1"/>
          </p:cNvSpPr>
          <p:nvPr/>
        </p:nvSpPr>
        <p:spPr bwMode="auto">
          <a:xfrm>
            <a:off x="44196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5542" name="Line 6"/>
          <p:cNvSpPr>
            <a:spLocks noChangeShapeType="1"/>
          </p:cNvSpPr>
          <p:nvPr/>
        </p:nvSpPr>
        <p:spPr bwMode="auto">
          <a:xfrm>
            <a:off x="5029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5543" name="Line 7"/>
          <p:cNvSpPr>
            <a:spLocks noChangeShapeType="1"/>
          </p:cNvSpPr>
          <p:nvPr/>
        </p:nvSpPr>
        <p:spPr bwMode="auto">
          <a:xfrm>
            <a:off x="5638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5544" name="Line 8"/>
          <p:cNvSpPr>
            <a:spLocks noChangeShapeType="1"/>
          </p:cNvSpPr>
          <p:nvPr/>
        </p:nvSpPr>
        <p:spPr bwMode="auto">
          <a:xfrm>
            <a:off x="62484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5545" name="Line 9"/>
          <p:cNvSpPr>
            <a:spLocks noChangeShapeType="1"/>
          </p:cNvSpPr>
          <p:nvPr/>
        </p:nvSpPr>
        <p:spPr bwMode="auto">
          <a:xfrm>
            <a:off x="6934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5546" name="Line 10"/>
          <p:cNvSpPr>
            <a:spLocks noChangeShapeType="1"/>
          </p:cNvSpPr>
          <p:nvPr/>
        </p:nvSpPr>
        <p:spPr bwMode="auto">
          <a:xfrm>
            <a:off x="7543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5547" name="Rectangle 11"/>
          <p:cNvSpPr>
            <a:spLocks/>
          </p:cNvSpPr>
          <p:nvPr/>
        </p:nvSpPr>
        <p:spPr bwMode="auto">
          <a:xfrm>
            <a:off x="1449388" y="5562600"/>
            <a:ext cx="2235200" cy="355600"/>
          </a:xfrm>
          <a:prstGeom prst="rect">
            <a:avLst/>
          </a:prstGeom>
          <a:noFill/>
          <a:ln w="12700" cap="flat">
            <a:noFill/>
            <a:miter lim="800000"/>
            <a:headEnd type="none" w="med" len="med"/>
            <a:tailEnd type="none" w="med" len="med"/>
          </a:ln>
        </p:spPr>
        <p:txBody>
          <a:bodyPr lIns="0" tIns="0" rIns="40639" bIns="0"/>
          <a:lstStyle/>
          <a:p>
            <a:pPr marL="39688" algn="ctr"/>
            <a:r>
              <a:rPr lang="en-US">
                <a:solidFill>
                  <a:schemeClr val="tx1"/>
                </a:solidFill>
                <a:cs typeface="Arial" charset="0"/>
              </a:rPr>
              <a:t>Clap hands</a:t>
            </a:r>
          </a:p>
        </p:txBody>
      </p:sp>
      <p:sp>
        <p:nvSpPr>
          <p:cNvPr id="65548" name="Rectangle 12"/>
          <p:cNvSpPr>
            <a:spLocks/>
          </p:cNvSpPr>
          <p:nvPr/>
        </p:nvSpPr>
        <p:spPr bwMode="auto">
          <a:xfrm>
            <a:off x="38862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5549" name="Rectangle 13"/>
          <p:cNvSpPr>
            <a:spLocks/>
          </p:cNvSpPr>
          <p:nvPr/>
        </p:nvSpPr>
        <p:spPr bwMode="auto">
          <a:xfrm>
            <a:off x="4419600" y="5562600"/>
            <a:ext cx="5207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5550" name="Rectangle 14"/>
          <p:cNvSpPr>
            <a:spLocks/>
          </p:cNvSpPr>
          <p:nvPr/>
        </p:nvSpPr>
        <p:spPr bwMode="auto">
          <a:xfrm>
            <a:off x="51054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pic>
        <p:nvPicPr>
          <p:cNvPr id="65551" name="Picture 15"/>
          <p:cNvPicPr>
            <a:picLocks noChangeArrowheads="1"/>
          </p:cNvPicPr>
          <p:nvPr/>
        </p:nvPicPr>
        <p:blipFill>
          <a:blip r:embed="rId2" cstate="print"/>
          <a:srcRect/>
          <a:stretch>
            <a:fillRect/>
          </a:stretch>
        </p:blipFill>
        <p:spPr bwMode="auto">
          <a:xfrm>
            <a:off x="457200" y="2514600"/>
            <a:ext cx="1871663" cy="1362075"/>
          </a:xfrm>
          <a:prstGeom prst="rect">
            <a:avLst/>
          </a:prstGeom>
          <a:noFill/>
          <a:ln w="9525" cap="flat">
            <a:noFill/>
            <a:miter lim="800000"/>
            <a:headEnd/>
            <a:tailEnd/>
          </a:ln>
        </p:spPr>
      </p:pic>
      <p:pic>
        <p:nvPicPr>
          <p:cNvPr id="65552" name="Picture 16"/>
          <p:cNvPicPr>
            <a:picLocks noChangeArrowheads="1"/>
          </p:cNvPicPr>
          <p:nvPr/>
        </p:nvPicPr>
        <p:blipFill>
          <a:blip r:embed="rId2" cstate="print"/>
          <a:srcRect/>
          <a:stretch>
            <a:fillRect/>
          </a:stretch>
        </p:blipFill>
        <p:spPr bwMode="auto">
          <a:xfrm>
            <a:off x="3276600" y="2590800"/>
            <a:ext cx="1871663" cy="1362075"/>
          </a:xfrm>
          <a:prstGeom prst="rect">
            <a:avLst/>
          </a:prstGeom>
          <a:noFill/>
          <a:ln w="9525" cap="flat">
            <a:noFill/>
            <a:miter lim="800000"/>
            <a:headEnd/>
            <a:tailEnd/>
          </a:ln>
        </p:spPr>
      </p:pic>
      <p:pic>
        <p:nvPicPr>
          <p:cNvPr id="65553" name="Picture 17"/>
          <p:cNvPicPr>
            <a:picLocks noChangeArrowheads="1"/>
          </p:cNvPicPr>
          <p:nvPr/>
        </p:nvPicPr>
        <p:blipFill>
          <a:blip r:embed="rId2" cstate="print"/>
          <a:srcRect/>
          <a:stretch>
            <a:fillRect/>
          </a:stretch>
        </p:blipFill>
        <p:spPr bwMode="auto">
          <a:xfrm>
            <a:off x="5943600" y="2590800"/>
            <a:ext cx="1871663" cy="1362075"/>
          </a:xfrm>
          <a:prstGeom prst="rect">
            <a:avLst/>
          </a:prstGeom>
          <a:noFill/>
          <a:ln w="9525" cap="flat">
            <a:noFill/>
            <a:miter lim="800000"/>
            <a:headEnd/>
            <a:tailEnd/>
          </a:ln>
        </p:spPr>
      </p:pic>
      <p:sp>
        <p:nvSpPr>
          <p:cNvPr id="65554" name="Line 18"/>
          <p:cNvSpPr>
            <a:spLocks noChangeShapeType="1"/>
          </p:cNvSpPr>
          <p:nvPr/>
        </p:nvSpPr>
        <p:spPr bwMode="auto">
          <a:xfrm>
            <a:off x="2743200" y="1524000"/>
            <a:ext cx="1588" cy="28194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65555" name="Line 19"/>
          <p:cNvSpPr>
            <a:spLocks noChangeShapeType="1"/>
          </p:cNvSpPr>
          <p:nvPr/>
        </p:nvSpPr>
        <p:spPr bwMode="auto">
          <a:xfrm>
            <a:off x="5562600" y="1524000"/>
            <a:ext cx="1588" cy="28194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ph type="title"/>
          </p:nvPr>
        </p:nvSpPr>
        <p:spPr>
          <a:ln/>
        </p:spPr>
        <p:txBody>
          <a:bodyPr rIns="132080"/>
          <a:lstStyle/>
          <a:p>
            <a:r>
              <a:rPr lang="en-US"/>
              <a:t>Y only</a:t>
            </a:r>
          </a:p>
        </p:txBody>
      </p:sp>
      <p:sp>
        <p:nvSpPr>
          <p:cNvPr id="66562" name="Rectangle 2"/>
          <p:cNvSpPr>
            <a:spLocks noChangeArrowheads="1"/>
          </p:cNvSpPr>
          <p:nvPr>
            <p:ph type="body" idx="1"/>
          </p:nvPr>
        </p:nvSpPr>
        <p:spPr>
          <a:ln/>
        </p:spPr>
        <p:txBody>
          <a:bodyPr rIns="132080"/>
          <a:lstStyle/>
          <a:p>
            <a:pPr>
              <a:buFont typeface="Arial" charset="0"/>
              <a:buNone/>
            </a:pPr>
            <a:r>
              <a:rPr lang="en-US"/>
              <a:t>“Do this”		“Do this”		“Do this”</a:t>
            </a:r>
          </a:p>
        </p:txBody>
      </p:sp>
      <p:sp>
        <p:nvSpPr>
          <p:cNvPr id="66563" name="Rectangle 3"/>
          <p:cNvSpPr>
            <a:spLocks/>
          </p:cNvSpPr>
          <p:nvPr/>
        </p:nvSpPr>
        <p:spPr bwMode="auto">
          <a:xfrm>
            <a:off x="1371600" y="5486400"/>
            <a:ext cx="6705600" cy="533400"/>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6564" name="Line 4"/>
          <p:cNvSpPr>
            <a:spLocks noChangeShapeType="1"/>
          </p:cNvSpPr>
          <p:nvPr/>
        </p:nvSpPr>
        <p:spPr bwMode="auto">
          <a:xfrm>
            <a:off x="38100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6565" name="Line 5"/>
          <p:cNvSpPr>
            <a:spLocks noChangeShapeType="1"/>
          </p:cNvSpPr>
          <p:nvPr/>
        </p:nvSpPr>
        <p:spPr bwMode="auto">
          <a:xfrm>
            <a:off x="44196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6566" name="Line 6"/>
          <p:cNvSpPr>
            <a:spLocks noChangeShapeType="1"/>
          </p:cNvSpPr>
          <p:nvPr/>
        </p:nvSpPr>
        <p:spPr bwMode="auto">
          <a:xfrm>
            <a:off x="5029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6567" name="Line 7"/>
          <p:cNvSpPr>
            <a:spLocks noChangeShapeType="1"/>
          </p:cNvSpPr>
          <p:nvPr/>
        </p:nvSpPr>
        <p:spPr bwMode="auto">
          <a:xfrm>
            <a:off x="5638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6568" name="Line 8"/>
          <p:cNvSpPr>
            <a:spLocks noChangeShapeType="1"/>
          </p:cNvSpPr>
          <p:nvPr/>
        </p:nvSpPr>
        <p:spPr bwMode="auto">
          <a:xfrm>
            <a:off x="62484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6569" name="Line 9"/>
          <p:cNvSpPr>
            <a:spLocks noChangeShapeType="1"/>
          </p:cNvSpPr>
          <p:nvPr/>
        </p:nvSpPr>
        <p:spPr bwMode="auto">
          <a:xfrm>
            <a:off x="6934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6570" name="Line 10"/>
          <p:cNvSpPr>
            <a:spLocks noChangeShapeType="1"/>
          </p:cNvSpPr>
          <p:nvPr/>
        </p:nvSpPr>
        <p:spPr bwMode="auto">
          <a:xfrm>
            <a:off x="7543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6571" name="Rectangle 11"/>
          <p:cNvSpPr>
            <a:spLocks/>
          </p:cNvSpPr>
          <p:nvPr/>
        </p:nvSpPr>
        <p:spPr bwMode="auto">
          <a:xfrm>
            <a:off x="1449388" y="5562600"/>
            <a:ext cx="2235200" cy="355600"/>
          </a:xfrm>
          <a:prstGeom prst="rect">
            <a:avLst/>
          </a:prstGeom>
          <a:noFill/>
          <a:ln w="12700" cap="flat">
            <a:noFill/>
            <a:miter lim="800000"/>
            <a:headEnd type="none" w="med" len="med"/>
            <a:tailEnd type="none" w="med" len="med"/>
          </a:ln>
        </p:spPr>
        <p:txBody>
          <a:bodyPr lIns="0" tIns="0" rIns="40639" bIns="0"/>
          <a:lstStyle/>
          <a:p>
            <a:pPr marL="39688" algn="ctr"/>
            <a:r>
              <a:rPr lang="en-US">
                <a:solidFill>
                  <a:schemeClr val="tx1"/>
                </a:solidFill>
                <a:cs typeface="Arial" charset="0"/>
              </a:rPr>
              <a:t>Stomp feet</a:t>
            </a:r>
          </a:p>
        </p:txBody>
      </p:sp>
      <p:sp>
        <p:nvSpPr>
          <p:cNvPr id="66572" name="Rectangle 12"/>
          <p:cNvSpPr>
            <a:spLocks/>
          </p:cNvSpPr>
          <p:nvPr/>
        </p:nvSpPr>
        <p:spPr bwMode="auto">
          <a:xfrm>
            <a:off x="38862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6573" name="Rectangle 13"/>
          <p:cNvSpPr>
            <a:spLocks/>
          </p:cNvSpPr>
          <p:nvPr/>
        </p:nvSpPr>
        <p:spPr bwMode="auto">
          <a:xfrm>
            <a:off x="4419600" y="5562600"/>
            <a:ext cx="5207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6574" name="Rectangle 14"/>
          <p:cNvSpPr>
            <a:spLocks/>
          </p:cNvSpPr>
          <p:nvPr/>
        </p:nvSpPr>
        <p:spPr bwMode="auto">
          <a:xfrm>
            <a:off x="51054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pic>
        <p:nvPicPr>
          <p:cNvPr id="66575" name="Picture 15"/>
          <p:cNvPicPr>
            <a:picLocks noChangeArrowheads="1"/>
          </p:cNvPicPr>
          <p:nvPr/>
        </p:nvPicPr>
        <p:blipFill>
          <a:blip r:embed="rId2" cstate="print"/>
          <a:srcRect/>
          <a:stretch>
            <a:fillRect/>
          </a:stretch>
        </p:blipFill>
        <p:spPr bwMode="auto">
          <a:xfrm>
            <a:off x="838200" y="2667000"/>
            <a:ext cx="1333500" cy="1066800"/>
          </a:xfrm>
          <a:prstGeom prst="rect">
            <a:avLst/>
          </a:prstGeom>
          <a:noFill/>
          <a:ln w="9525" cap="flat">
            <a:noFill/>
            <a:miter lim="800000"/>
            <a:headEnd/>
            <a:tailEnd/>
          </a:ln>
        </p:spPr>
      </p:pic>
      <p:pic>
        <p:nvPicPr>
          <p:cNvPr id="66576" name="Picture 16"/>
          <p:cNvPicPr>
            <a:picLocks noChangeArrowheads="1"/>
          </p:cNvPicPr>
          <p:nvPr/>
        </p:nvPicPr>
        <p:blipFill>
          <a:blip r:embed="rId2" cstate="print"/>
          <a:srcRect/>
          <a:stretch>
            <a:fillRect/>
          </a:stretch>
        </p:blipFill>
        <p:spPr bwMode="auto">
          <a:xfrm>
            <a:off x="3429000" y="2667000"/>
            <a:ext cx="1333500" cy="1066800"/>
          </a:xfrm>
          <a:prstGeom prst="rect">
            <a:avLst/>
          </a:prstGeom>
          <a:noFill/>
          <a:ln w="9525" cap="flat">
            <a:noFill/>
            <a:miter lim="800000"/>
            <a:headEnd/>
            <a:tailEnd/>
          </a:ln>
        </p:spPr>
      </p:pic>
      <p:pic>
        <p:nvPicPr>
          <p:cNvPr id="66577" name="Picture 17"/>
          <p:cNvPicPr>
            <a:picLocks noChangeArrowheads="1"/>
          </p:cNvPicPr>
          <p:nvPr/>
        </p:nvPicPr>
        <p:blipFill>
          <a:blip r:embed="rId2" cstate="print"/>
          <a:srcRect/>
          <a:stretch>
            <a:fillRect/>
          </a:stretch>
        </p:blipFill>
        <p:spPr bwMode="auto">
          <a:xfrm>
            <a:off x="6324600" y="2667000"/>
            <a:ext cx="1333500" cy="1066800"/>
          </a:xfrm>
          <a:prstGeom prst="rect">
            <a:avLst/>
          </a:prstGeom>
          <a:noFill/>
          <a:ln w="9525" cap="flat">
            <a:noFill/>
            <a:miter lim="800000"/>
            <a:headEnd/>
            <a:tailEnd/>
          </a:ln>
        </p:spPr>
      </p:pic>
      <p:sp>
        <p:nvSpPr>
          <p:cNvPr id="66578" name="Line 18"/>
          <p:cNvSpPr>
            <a:spLocks noChangeShapeType="1"/>
          </p:cNvSpPr>
          <p:nvPr/>
        </p:nvSpPr>
        <p:spPr bwMode="auto">
          <a:xfrm>
            <a:off x="2819400" y="1600200"/>
            <a:ext cx="1588" cy="25146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66579" name="Line 19"/>
          <p:cNvSpPr>
            <a:spLocks noChangeShapeType="1"/>
          </p:cNvSpPr>
          <p:nvPr/>
        </p:nvSpPr>
        <p:spPr bwMode="auto">
          <a:xfrm>
            <a:off x="5562600" y="1524000"/>
            <a:ext cx="1588" cy="25908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ChangeArrowheads="1"/>
          </p:cNvSpPr>
          <p:nvPr>
            <p:ph type="title"/>
          </p:nvPr>
        </p:nvSpPr>
        <p:spPr>
          <a:xfrm>
            <a:off x="381000" y="76200"/>
            <a:ext cx="8229600" cy="1295400"/>
          </a:xfrm>
          <a:ln/>
        </p:spPr>
        <p:txBody>
          <a:bodyPr rIns="132080"/>
          <a:lstStyle/>
          <a:p>
            <a:r>
              <a:rPr lang="en-US" sz="3200"/>
              <a:t>X and Y in random</a:t>
            </a:r>
            <a:br>
              <a:rPr lang="en-US" sz="3200"/>
            </a:br>
            <a:r>
              <a:rPr lang="en-US" sz="3200"/>
              <a:t>(2 consecutive days)</a:t>
            </a:r>
          </a:p>
        </p:txBody>
      </p:sp>
      <p:sp>
        <p:nvSpPr>
          <p:cNvPr id="67586" name="Rectangle 2"/>
          <p:cNvSpPr>
            <a:spLocks noChangeArrowheads="1"/>
          </p:cNvSpPr>
          <p:nvPr>
            <p:ph type="body" idx="1"/>
          </p:nvPr>
        </p:nvSpPr>
        <p:spPr>
          <a:xfrm>
            <a:off x="457200" y="1371600"/>
            <a:ext cx="8229600" cy="5486400"/>
          </a:xfrm>
          <a:ln/>
        </p:spPr>
        <p:txBody>
          <a:bodyPr rIns="132080"/>
          <a:lstStyle/>
          <a:p>
            <a:pPr>
              <a:buFont typeface="Arial" charset="0"/>
              <a:buNone/>
            </a:pPr>
            <a:r>
              <a:rPr lang="en-US"/>
              <a:t>“Do this”		“Do this”		“Do this”</a:t>
            </a:r>
          </a:p>
          <a:p>
            <a:pPr>
              <a:buFont typeface="Arial" charset="0"/>
              <a:buNone/>
            </a:pPr>
            <a:endParaRPr lang="en-US"/>
          </a:p>
          <a:p>
            <a:pPr>
              <a:buFont typeface="Arial" charset="0"/>
              <a:buNone/>
            </a:pPr>
            <a:endParaRPr lang="en-US"/>
          </a:p>
          <a:p>
            <a:pPr>
              <a:buFont typeface="Arial" charset="0"/>
              <a:buNone/>
            </a:pPr>
            <a:r>
              <a:rPr lang="en-US"/>
              <a:t>“Do this”		“Do this”		“Do this”</a:t>
            </a:r>
          </a:p>
        </p:txBody>
      </p:sp>
      <p:pic>
        <p:nvPicPr>
          <p:cNvPr id="67587" name="Picture 3"/>
          <p:cNvPicPr>
            <a:picLocks noChangeArrowheads="1"/>
          </p:cNvPicPr>
          <p:nvPr/>
        </p:nvPicPr>
        <p:blipFill>
          <a:blip r:embed="rId2" cstate="print"/>
          <a:srcRect/>
          <a:stretch>
            <a:fillRect/>
          </a:stretch>
        </p:blipFill>
        <p:spPr bwMode="auto">
          <a:xfrm>
            <a:off x="762000" y="1981200"/>
            <a:ext cx="1333500" cy="1066800"/>
          </a:xfrm>
          <a:prstGeom prst="rect">
            <a:avLst/>
          </a:prstGeom>
          <a:noFill/>
          <a:ln w="9525" cap="flat">
            <a:noFill/>
            <a:miter lim="800000"/>
            <a:headEnd/>
            <a:tailEnd/>
          </a:ln>
        </p:spPr>
      </p:pic>
      <p:pic>
        <p:nvPicPr>
          <p:cNvPr id="67588" name="Picture 4"/>
          <p:cNvPicPr>
            <a:picLocks noChangeArrowheads="1"/>
          </p:cNvPicPr>
          <p:nvPr/>
        </p:nvPicPr>
        <p:blipFill>
          <a:blip r:embed="rId3" cstate="print"/>
          <a:srcRect/>
          <a:stretch>
            <a:fillRect/>
          </a:stretch>
        </p:blipFill>
        <p:spPr bwMode="auto">
          <a:xfrm>
            <a:off x="3200400" y="1981200"/>
            <a:ext cx="1600200" cy="1165225"/>
          </a:xfrm>
          <a:prstGeom prst="rect">
            <a:avLst/>
          </a:prstGeom>
          <a:noFill/>
          <a:ln w="9525" cap="flat">
            <a:noFill/>
            <a:miter lim="800000"/>
            <a:headEnd/>
            <a:tailEnd/>
          </a:ln>
        </p:spPr>
      </p:pic>
      <p:pic>
        <p:nvPicPr>
          <p:cNvPr id="67589" name="Picture 5"/>
          <p:cNvPicPr>
            <a:picLocks noChangeArrowheads="1"/>
          </p:cNvPicPr>
          <p:nvPr/>
        </p:nvPicPr>
        <p:blipFill>
          <a:blip r:embed="rId3" cstate="print"/>
          <a:srcRect/>
          <a:stretch>
            <a:fillRect/>
          </a:stretch>
        </p:blipFill>
        <p:spPr bwMode="auto">
          <a:xfrm>
            <a:off x="6096000" y="1981200"/>
            <a:ext cx="1600200" cy="1165225"/>
          </a:xfrm>
          <a:prstGeom prst="rect">
            <a:avLst/>
          </a:prstGeom>
          <a:noFill/>
          <a:ln w="9525" cap="flat">
            <a:noFill/>
            <a:miter lim="800000"/>
            <a:headEnd/>
            <a:tailEnd/>
          </a:ln>
        </p:spPr>
      </p:pic>
      <p:pic>
        <p:nvPicPr>
          <p:cNvPr id="67590" name="Picture 6"/>
          <p:cNvPicPr>
            <a:picLocks noChangeArrowheads="1"/>
          </p:cNvPicPr>
          <p:nvPr/>
        </p:nvPicPr>
        <p:blipFill>
          <a:blip r:embed="rId3" cstate="print"/>
          <a:srcRect/>
          <a:stretch>
            <a:fillRect/>
          </a:stretch>
        </p:blipFill>
        <p:spPr bwMode="auto">
          <a:xfrm>
            <a:off x="3276600" y="3810000"/>
            <a:ext cx="1600200" cy="1165225"/>
          </a:xfrm>
          <a:prstGeom prst="rect">
            <a:avLst/>
          </a:prstGeom>
          <a:noFill/>
          <a:ln w="9525" cap="flat">
            <a:noFill/>
            <a:miter lim="800000"/>
            <a:headEnd/>
            <a:tailEnd/>
          </a:ln>
        </p:spPr>
      </p:pic>
      <p:pic>
        <p:nvPicPr>
          <p:cNvPr id="67591" name="Picture 7"/>
          <p:cNvPicPr>
            <a:picLocks noChangeArrowheads="1"/>
          </p:cNvPicPr>
          <p:nvPr/>
        </p:nvPicPr>
        <p:blipFill>
          <a:blip r:embed="rId2" cstate="print"/>
          <a:srcRect/>
          <a:stretch>
            <a:fillRect/>
          </a:stretch>
        </p:blipFill>
        <p:spPr bwMode="auto">
          <a:xfrm>
            <a:off x="685800" y="3733800"/>
            <a:ext cx="1333500" cy="1066800"/>
          </a:xfrm>
          <a:prstGeom prst="rect">
            <a:avLst/>
          </a:prstGeom>
          <a:noFill/>
          <a:ln w="9525" cap="flat">
            <a:noFill/>
            <a:miter lim="800000"/>
            <a:headEnd/>
            <a:tailEnd/>
          </a:ln>
        </p:spPr>
      </p:pic>
      <p:pic>
        <p:nvPicPr>
          <p:cNvPr id="67592" name="Picture 8"/>
          <p:cNvPicPr>
            <a:picLocks noChangeArrowheads="1"/>
          </p:cNvPicPr>
          <p:nvPr/>
        </p:nvPicPr>
        <p:blipFill>
          <a:blip r:embed="rId2" cstate="print"/>
          <a:srcRect/>
          <a:stretch>
            <a:fillRect/>
          </a:stretch>
        </p:blipFill>
        <p:spPr bwMode="auto">
          <a:xfrm>
            <a:off x="6172200" y="3810000"/>
            <a:ext cx="1333500" cy="1066800"/>
          </a:xfrm>
          <a:prstGeom prst="rect">
            <a:avLst/>
          </a:prstGeom>
          <a:noFill/>
          <a:ln w="9525" cap="flat">
            <a:noFill/>
            <a:miter lim="800000"/>
            <a:headEnd/>
            <a:tailEnd/>
          </a:ln>
        </p:spPr>
      </p:pic>
      <p:sp>
        <p:nvSpPr>
          <p:cNvPr id="67593" name="Line 9"/>
          <p:cNvSpPr>
            <a:spLocks noChangeShapeType="1"/>
          </p:cNvSpPr>
          <p:nvPr/>
        </p:nvSpPr>
        <p:spPr bwMode="auto">
          <a:xfrm>
            <a:off x="304800" y="3200400"/>
            <a:ext cx="8534400" cy="1588"/>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67594" name="Line 10"/>
          <p:cNvSpPr>
            <a:spLocks noChangeShapeType="1"/>
          </p:cNvSpPr>
          <p:nvPr/>
        </p:nvSpPr>
        <p:spPr bwMode="auto">
          <a:xfrm>
            <a:off x="2590800" y="1447800"/>
            <a:ext cx="1588" cy="35052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67595" name="Line 11"/>
          <p:cNvSpPr>
            <a:spLocks noChangeShapeType="1"/>
          </p:cNvSpPr>
          <p:nvPr/>
        </p:nvSpPr>
        <p:spPr bwMode="auto">
          <a:xfrm>
            <a:off x="5410200" y="1447800"/>
            <a:ext cx="1588" cy="35814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67596" name="Rectangle 12"/>
          <p:cNvSpPr>
            <a:spLocks/>
          </p:cNvSpPr>
          <p:nvPr/>
        </p:nvSpPr>
        <p:spPr bwMode="auto">
          <a:xfrm>
            <a:off x="1447800" y="5715000"/>
            <a:ext cx="22352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clap hands</a:t>
            </a:r>
          </a:p>
        </p:txBody>
      </p:sp>
      <p:grpSp>
        <p:nvGrpSpPr>
          <p:cNvPr id="67599" name="Group 15"/>
          <p:cNvGrpSpPr>
            <a:grpSpLocks/>
          </p:cNvGrpSpPr>
          <p:nvPr/>
        </p:nvGrpSpPr>
        <p:grpSpPr bwMode="auto">
          <a:xfrm>
            <a:off x="1371600" y="5638800"/>
            <a:ext cx="6705600" cy="533400"/>
            <a:chOff x="0" y="0"/>
            <a:chExt cx="4224" cy="336"/>
          </a:xfrm>
        </p:grpSpPr>
        <p:sp>
          <p:nvSpPr>
            <p:cNvPr id="67597" name="Rectangle 13"/>
            <p:cNvSpPr>
              <a:spLocks/>
            </p:cNvSpPr>
            <p:nvPr/>
          </p:nvSpPr>
          <p:spPr bwMode="auto">
            <a:xfrm>
              <a:off x="0" y="0"/>
              <a:ext cx="4224" cy="336"/>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7598" name="Rectangle 14"/>
            <p:cNvSpPr>
              <a:spLocks/>
            </p:cNvSpPr>
            <p:nvPr/>
          </p:nvSpPr>
          <p:spPr bwMode="auto">
            <a:xfrm>
              <a:off x="0" y="0"/>
              <a:ext cx="4224" cy="336"/>
            </a:xfrm>
            <a:prstGeom prst="rect">
              <a:avLst/>
            </a:prstGeom>
            <a:noFill/>
            <a:ln w="12700" cap="flat">
              <a:noFill/>
              <a:miter lim="800000"/>
              <a:headEnd type="none" w="med" len="med"/>
              <a:tailEnd type="none" w="med" len="med"/>
            </a:ln>
          </p:spPr>
          <p:txBody>
            <a:bodyPr wrap="none" lIns="0" tIns="0" rIns="0" bIns="0">
              <a:spAutoFit/>
            </a:bodyPr>
            <a:lstStyle/>
            <a:p>
              <a:endParaRPr lang="en-US"/>
            </a:p>
          </p:txBody>
        </p:sp>
      </p:grpSp>
      <p:sp>
        <p:nvSpPr>
          <p:cNvPr id="67600" name="Line 16"/>
          <p:cNvSpPr>
            <a:spLocks noChangeShapeType="1"/>
          </p:cNvSpPr>
          <p:nvPr/>
        </p:nvSpPr>
        <p:spPr bwMode="auto">
          <a:xfrm>
            <a:off x="38100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7601" name="Line 17"/>
          <p:cNvSpPr>
            <a:spLocks noChangeShapeType="1"/>
          </p:cNvSpPr>
          <p:nvPr/>
        </p:nvSpPr>
        <p:spPr bwMode="auto">
          <a:xfrm>
            <a:off x="44196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7602" name="Line 18"/>
          <p:cNvSpPr>
            <a:spLocks noChangeShapeType="1"/>
          </p:cNvSpPr>
          <p:nvPr/>
        </p:nvSpPr>
        <p:spPr bwMode="auto">
          <a:xfrm>
            <a:off x="50292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7603" name="Line 19"/>
          <p:cNvSpPr>
            <a:spLocks noChangeShapeType="1"/>
          </p:cNvSpPr>
          <p:nvPr/>
        </p:nvSpPr>
        <p:spPr bwMode="auto">
          <a:xfrm>
            <a:off x="56388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7604" name="Line 20"/>
          <p:cNvSpPr>
            <a:spLocks noChangeShapeType="1"/>
          </p:cNvSpPr>
          <p:nvPr/>
        </p:nvSpPr>
        <p:spPr bwMode="auto">
          <a:xfrm>
            <a:off x="62484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7605" name="Line 21"/>
          <p:cNvSpPr>
            <a:spLocks noChangeShapeType="1"/>
          </p:cNvSpPr>
          <p:nvPr/>
        </p:nvSpPr>
        <p:spPr bwMode="auto">
          <a:xfrm>
            <a:off x="69342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7606" name="Line 22"/>
          <p:cNvSpPr>
            <a:spLocks noChangeShapeType="1"/>
          </p:cNvSpPr>
          <p:nvPr/>
        </p:nvSpPr>
        <p:spPr bwMode="auto">
          <a:xfrm>
            <a:off x="75438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7607" name="Rectangle 23"/>
          <p:cNvSpPr>
            <a:spLocks/>
          </p:cNvSpPr>
          <p:nvPr/>
        </p:nvSpPr>
        <p:spPr bwMode="auto">
          <a:xfrm>
            <a:off x="3886200" y="57150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7608" name="Rectangle 24"/>
          <p:cNvSpPr>
            <a:spLocks/>
          </p:cNvSpPr>
          <p:nvPr/>
        </p:nvSpPr>
        <p:spPr bwMode="auto">
          <a:xfrm>
            <a:off x="4419600" y="5715000"/>
            <a:ext cx="5207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7609" name="Rectangle 25"/>
          <p:cNvSpPr>
            <a:spLocks/>
          </p:cNvSpPr>
          <p:nvPr/>
        </p:nvSpPr>
        <p:spPr bwMode="auto">
          <a:xfrm>
            <a:off x="5105400" y="57150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7610" name="Rectangle 26"/>
          <p:cNvSpPr>
            <a:spLocks/>
          </p:cNvSpPr>
          <p:nvPr/>
        </p:nvSpPr>
        <p:spPr bwMode="auto">
          <a:xfrm>
            <a:off x="1371600" y="6172200"/>
            <a:ext cx="6705600" cy="533400"/>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7611" name="Line 27"/>
          <p:cNvSpPr>
            <a:spLocks noChangeShapeType="1"/>
          </p:cNvSpPr>
          <p:nvPr/>
        </p:nvSpPr>
        <p:spPr bwMode="auto">
          <a:xfrm>
            <a:off x="3810000" y="6096000"/>
            <a:ext cx="1588" cy="6096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7612" name="Line 28"/>
          <p:cNvSpPr>
            <a:spLocks noChangeShapeType="1"/>
          </p:cNvSpPr>
          <p:nvPr/>
        </p:nvSpPr>
        <p:spPr bwMode="auto">
          <a:xfrm>
            <a:off x="4419600" y="6096000"/>
            <a:ext cx="1588" cy="6096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7613" name="Line 29"/>
          <p:cNvSpPr>
            <a:spLocks noChangeShapeType="1"/>
          </p:cNvSpPr>
          <p:nvPr/>
        </p:nvSpPr>
        <p:spPr bwMode="auto">
          <a:xfrm>
            <a:off x="50292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7614" name="Line 30"/>
          <p:cNvSpPr>
            <a:spLocks noChangeShapeType="1"/>
          </p:cNvSpPr>
          <p:nvPr/>
        </p:nvSpPr>
        <p:spPr bwMode="auto">
          <a:xfrm>
            <a:off x="56388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7615" name="Line 31"/>
          <p:cNvSpPr>
            <a:spLocks noChangeShapeType="1"/>
          </p:cNvSpPr>
          <p:nvPr/>
        </p:nvSpPr>
        <p:spPr bwMode="auto">
          <a:xfrm>
            <a:off x="62484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7616" name="Line 32"/>
          <p:cNvSpPr>
            <a:spLocks noChangeShapeType="1"/>
          </p:cNvSpPr>
          <p:nvPr/>
        </p:nvSpPr>
        <p:spPr bwMode="auto">
          <a:xfrm>
            <a:off x="69342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7617" name="Line 33"/>
          <p:cNvSpPr>
            <a:spLocks noChangeShapeType="1"/>
          </p:cNvSpPr>
          <p:nvPr/>
        </p:nvSpPr>
        <p:spPr bwMode="auto">
          <a:xfrm>
            <a:off x="75438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7618" name="Rectangle 34"/>
          <p:cNvSpPr>
            <a:spLocks/>
          </p:cNvSpPr>
          <p:nvPr/>
        </p:nvSpPr>
        <p:spPr bwMode="auto">
          <a:xfrm>
            <a:off x="3886200" y="62484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7619" name="Rectangle 35"/>
          <p:cNvSpPr>
            <a:spLocks/>
          </p:cNvSpPr>
          <p:nvPr/>
        </p:nvSpPr>
        <p:spPr bwMode="auto">
          <a:xfrm>
            <a:off x="4495800" y="62484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7620" name="Rectangle 36"/>
          <p:cNvSpPr>
            <a:spLocks/>
          </p:cNvSpPr>
          <p:nvPr/>
        </p:nvSpPr>
        <p:spPr bwMode="auto">
          <a:xfrm>
            <a:off x="5105400" y="62484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7621" name="Rectangle 37"/>
          <p:cNvSpPr>
            <a:spLocks/>
          </p:cNvSpPr>
          <p:nvPr/>
        </p:nvSpPr>
        <p:spPr bwMode="auto">
          <a:xfrm>
            <a:off x="1393825" y="6240463"/>
            <a:ext cx="23495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stomp feet</a:t>
            </a:r>
          </a:p>
        </p:txBody>
      </p:sp>
      <p:sp>
        <p:nvSpPr>
          <p:cNvPr id="67622" name="Freeform 38"/>
          <p:cNvSpPr>
            <a:spLocks/>
          </p:cNvSpPr>
          <p:nvPr/>
        </p:nvSpPr>
        <p:spPr bwMode="auto">
          <a:xfrm>
            <a:off x="3048000" y="5867400"/>
            <a:ext cx="457200" cy="609600"/>
          </a:xfrm>
          <a:custGeom>
            <a:avLst/>
            <a:gdLst/>
            <a:ahLst/>
            <a:cxnLst>
              <a:cxn ang="0">
                <a:pos x="0" y="0"/>
              </a:cxn>
              <a:cxn ang="0">
                <a:pos x="10800" y="1800"/>
              </a:cxn>
              <a:cxn ang="0">
                <a:pos x="10800" y="9000"/>
              </a:cxn>
              <a:cxn ang="0">
                <a:pos x="21600" y="10800"/>
              </a:cxn>
              <a:cxn ang="0">
                <a:pos x="10800" y="12600"/>
              </a:cxn>
              <a:cxn ang="0">
                <a:pos x="10800" y="19800"/>
              </a:cxn>
              <a:cxn ang="0">
                <a:pos x="0" y="21600"/>
              </a:cxn>
            </a:cxnLst>
            <a:rect l="0" t="0" r="r" b="b"/>
            <a:pathLst>
              <a:path w="21600" h="2160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7623" name="Rectangle 39"/>
          <p:cNvSpPr>
            <a:spLocks/>
          </p:cNvSpPr>
          <p:nvPr/>
        </p:nvSpPr>
        <p:spPr bwMode="auto">
          <a:xfrm>
            <a:off x="3505200" y="6019800"/>
            <a:ext cx="4699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R</a:t>
            </a:r>
          </a:p>
        </p:txBody>
      </p:sp>
      <p:sp>
        <p:nvSpPr>
          <p:cNvPr id="67624" name="Rectangle 40"/>
          <p:cNvSpPr>
            <a:spLocks/>
          </p:cNvSpPr>
          <p:nvPr/>
        </p:nvSpPr>
        <p:spPr bwMode="auto">
          <a:xfrm>
            <a:off x="8077200" y="5943600"/>
            <a:ext cx="927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Day 1</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ph type="title"/>
          </p:nvPr>
        </p:nvSpPr>
        <p:spPr>
          <a:ln/>
        </p:spPr>
        <p:txBody>
          <a:bodyPr rIns="132080"/>
          <a:lstStyle/>
          <a:p>
            <a:r>
              <a:rPr lang="en-US"/>
              <a:t>Z only</a:t>
            </a:r>
          </a:p>
        </p:txBody>
      </p:sp>
      <p:sp>
        <p:nvSpPr>
          <p:cNvPr id="68610" name="Rectangle 2"/>
          <p:cNvSpPr>
            <a:spLocks noChangeArrowheads="1"/>
          </p:cNvSpPr>
          <p:nvPr>
            <p:ph type="body" idx="1"/>
          </p:nvPr>
        </p:nvSpPr>
        <p:spPr>
          <a:ln/>
        </p:spPr>
        <p:txBody>
          <a:bodyPr rIns="132080"/>
          <a:lstStyle/>
          <a:p>
            <a:pPr>
              <a:buFont typeface="Arial" charset="0"/>
              <a:buNone/>
            </a:pPr>
            <a:r>
              <a:rPr lang="en-US"/>
              <a:t>“Do this”		“Do this”		“Do this”</a:t>
            </a:r>
          </a:p>
        </p:txBody>
      </p:sp>
      <p:pic>
        <p:nvPicPr>
          <p:cNvPr id="68611" name="Picture 3"/>
          <p:cNvPicPr>
            <a:picLocks noChangeArrowheads="1"/>
          </p:cNvPicPr>
          <p:nvPr/>
        </p:nvPicPr>
        <p:blipFill>
          <a:blip r:embed="rId2" cstate="print"/>
          <a:srcRect/>
          <a:stretch>
            <a:fillRect/>
          </a:stretch>
        </p:blipFill>
        <p:spPr bwMode="auto">
          <a:xfrm>
            <a:off x="533400" y="2209800"/>
            <a:ext cx="1641475" cy="2133600"/>
          </a:xfrm>
          <a:prstGeom prst="rect">
            <a:avLst/>
          </a:prstGeom>
          <a:noFill/>
          <a:ln w="9525" cap="flat">
            <a:noFill/>
            <a:miter lim="800000"/>
            <a:headEnd/>
            <a:tailEnd/>
          </a:ln>
        </p:spPr>
      </p:pic>
      <p:pic>
        <p:nvPicPr>
          <p:cNvPr id="68612" name="Picture 4"/>
          <p:cNvPicPr>
            <a:picLocks noChangeArrowheads="1"/>
          </p:cNvPicPr>
          <p:nvPr/>
        </p:nvPicPr>
        <p:blipFill>
          <a:blip r:embed="rId2" cstate="print"/>
          <a:srcRect/>
          <a:stretch>
            <a:fillRect/>
          </a:stretch>
        </p:blipFill>
        <p:spPr bwMode="auto">
          <a:xfrm>
            <a:off x="3200400" y="2209800"/>
            <a:ext cx="1641475" cy="2133600"/>
          </a:xfrm>
          <a:prstGeom prst="rect">
            <a:avLst/>
          </a:prstGeom>
          <a:noFill/>
          <a:ln w="9525" cap="flat">
            <a:noFill/>
            <a:miter lim="800000"/>
            <a:headEnd/>
            <a:tailEnd/>
          </a:ln>
        </p:spPr>
      </p:pic>
      <p:pic>
        <p:nvPicPr>
          <p:cNvPr id="68613" name="Picture 5"/>
          <p:cNvPicPr>
            <a:picLocks noChangeArrowheads="1"/>
          </p:cNvPicPr>
          <p:nvPr/>
        </p:nvPicPr>
        <p:blipFill>
          <a:blip r:embed="rId2" cstate="print"/>
          <a:srcRect/>
          <a:stretch>
            <a:fillRect/>
          </a:stretch>
        </p:blipFill>
        <p:spPr bwMode="auto">
          <a:xfrm>
            <a:off x="6019800" y="2209800"/>
            <a:ext cx="1641475" cy="2133600"/>
          </a:xfrm>
          <a:prstGeom prst="rect">
            <a:avLst/>
          </a:prstGeom>
          <a:noFill/>
          <a:ln w="9525" cap="flat">
            <a:noFill/>
            <a:miter lim="800000"/>
            <a:headEnd/>
            <a:tailEnd/>
          </a:ln>
        </p:spPr>
      </p:pic>
      <p:sp>
        <p:nvSpPr>
          <p:cNvPr id="68614" name="Rectangle 6"/>
          <p:cNvSpPr>
            <a:spLocks/>
          </p:cNvSpPr>
          <p:nvPr/>
        </p:nvSpPr>
        <p:spPr bwMode="auto">
          <a:xfrm>
            <a:off x="1371600" y="5486400"/>
            <a:ext cx="6705600" cy="533400"/>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8615" name="Line 7"/>
          <p:cNvSpPr>
            <a:spLocks noChangeShapeType="1"/>
          </p:cNvSpPr>
          <p:nvPr/>
        </p:nvSpPr>
        <p:spPr bwMode="auto">
          <a:xfrm>
            <a:off x="38100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8616" name="Line 8"/>
          <p:cNvSpPr>
            <a:spLocks noChangeShapeType="1"/>
          </p:cNvSpPr>
          <p:nvPr/>
        </p:nvSpPr>
        <p:spPr bwMode="auto">
          <a:xfrm>
            <a:off x="44196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8617" name="Line 9"/>
          <p:cNvSpPr>
            <a:spLocks noChangeShapeType="1"/>
          </p:cNvSpPr>
          <p:nvPr/>
        </p:nvSpPr>
        <p:spPr bwMode="auto">
          <a:xfrm>
            <a:off x="5029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8618" name="Line 10"/>
          <p:cNvSpPr>
            <a:spLocks noChangeShapeType="1"/>
          </p:cNvSpPr>
          <p:nvPr/>
        </p:nvSpPr>
        <p:spPr bwMode="auto">
          <a:xfrm>
            <a:off x="5638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8619" name="Line 11"/>
          <p:cNvSpPr>
            <a:spLocks noChangeShapeType="1"/>
          </p:cNvSpPr>
          <p:nvPr/>
        </p:nvSpPr>
        <p:spPr bwMode="auto">
          <a:xfrm>
            <a:off x="62484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8620" name="Line 12"/>
          <p:cNvSpPr>
            <a:spLocks noChangeShapeType="1"/>
          </p:cNvSpPr>
          <p:nvPr/>
        </p:nvSpPr>
        <p:spPr bwMode="auto">
          <a:xfrm>
            <a:off x="6934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8621" name="Line 13"/>
          <p:cNvSpPr>
            <a:spLocks noChangeShapeType="1"/>
          </p:cNvSpPr>
          <p:nvPr/>
        </p:nvSpPr>
        <p:spPr bwMode="auto">
          <a:xfrm>
            <a:off x="7543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8622" name="Rectangle 14"/>
          <p:cNvSpPr>
            <a:spLocks/>
          </p:cNvSpPr>
          <p:nvPr/>
        </p:nvSpPr>
        <p:spPr bwMode="auto">
          <a:xfrm>
            <a:off x="1449388" y="5562600"/>
            <a:ext cx="2235200" cy="355600"/>
          </a:xfrm>
          <a:prstGeom prst="rect">
            <a:avLst/>
          </a:prstGeom>
          <a:noFill/>
          <a:ln w="12700" cap="flat">
            <a:noFill/>
            <a:miter lim="800000"/>
            <a:headEnd type="none" w="med" len="med"/>
            <a:tailEnd type="none" w="med" len="med"/>
          </a:ln>
        </p:spPr>
        <p:txBody>
          <a:bodyPr lIns="0" tIns="0" rIns="40639" bIns="0"/>
          <a:lstStyle/>
          <a:p>
            <a:pPr marL="39688" algn="ctr"/>
            <a:r>
              <a:rPr lang="en-US">
                <a:solidFill>
                  <a:schemeClr val="tx1"/>
                </a:solidFill>
                <a:cs typeface="Arial" charset="0"/>
              </a:rPr>
              <a:t>Touch head</a:t>
            </a:r>
          </a:p>
        </p:txBody>
      </p:sp>
      <p:sp>
        <p:nvSpPr>
          <p:cNvPr id="68623" name="Rectangle 15"/>
          <p:cNvSpPr>
            <a:spLocks/>
          </p:cNvSpPr>
          <p:nvPr/>
        </p:nvSpPr>
        <p:spPr bwMode="auto">
          <a:xfrm>
            <a:off x="38862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8624" name="Rectangle 16"/>
          <p:cNvSpPr>
            <a:spLocks/>
          </p:cNvSpPr>
          <p:nvPr/>
        </p:nvSpPr>
        <p:spPr bwMode="auto">
          <a:xfrm>
            <a:off x="4419600" y="5562600"/>
            <a:ext cx="5207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8625" name="Rectangle 17"/>
          <p:cNvSpPr>
            <a:spLocks/>
          </p:cNvSpPr>
          <p:nvPr/>
        </p:nvSpPr>
        <p:spPr bwMode="auto">
          <a:xfrm>
            <a:off x="51054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8626" name="Line 18"/>
          <p:cNvSpPr>
            <a:spLocks noChangeShapeType="1"/>
          </p:cNvSpPr>
          <p:nvPr/>
        </p:nvSpPr>
        <p:spPr bwMode="auto">
          <a:xfrm>
            <a:off x="2743200" y="1600200"/>
            <a:ext cx="1588" cy="27432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68627" name="Line 19"/>
          <p:cNvSpPr>
            <a:spLocks noChangeShapeType="1"/>
          </p:cNvSpPr>
          <p:nvPr/>
        </p:nvSpPr>
        <p:spPr bwMode="auto">
          <a:xfrm>
            <a:off x="5486400" y="1524000"/>
            <a:ext cx="1588" cy="28194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ChangeArrowheads="1"/>
          </p:cNvSpPr>
          <p:nvPr>
            <p:ph type="title"/>
          </p:nvPr>
        </p:nvSpPr>
        <p:spPr>
          <a:ln/>
        </p:spPr>
        <p:txBody>
          <a:bodyPr rIns="132080"/>
          <a:lstStyle/>
          <a:p>
            <a:r>
              <a:rPr lang="en-US" sz="4000"/>
              <a:t>X, Y, and Z in random</a:t>
            </a:r>
            <a:br>
              <a:rPr lang="en-US" sz="4000"/>
            </a:br>
            <a:r>
              <a:rPr lang="en-US" sz="4000"/>
              <a:t>(2 consecutive days)</a:t>
            </a:r>
          </a:p>
        </p:txBody>
      </p:sp>
      <p:sp>
        <p:nvSpPr>
          <p:cNvPr id="69634" name="Rectangle 2"/>
          <p:cNvSpPr>
            <a:spLocks noChangeArrowheads="1"/>
          </p:cNvSpPr>
          <p:nvPr>
            <p:ph type="body" idx="1"/>
          </p:nvPr>
        </p:nvSpPr>
        <p:spPr>
          <a:ln/>
        </p:spPr>
        <p:txBody>
          <a:bodyPr rIns="132080"/>
          <a:lstStyle/>
          <a:p>
            <a:pPr>
              <a:buFont typeface="Arial" charset="0"/>
              <a:buNone/>
            </a:pPr>
            <a:r>
              <a:rPr lang="en-US"/>
              <a:t>“Do this”		“Do this”		“Do this”</a:t>
            </a:r>
          </a:p>
          <a:p>
            <a:pPr>
              <a:buFont typeface="Arial" charset="0"/>
              <a:buNone/>
            </a:pPr>
            <a:endParaRPr lang="en-US"/>
          </a:p>
          <a:p>
            <a:pPr>
              <a:buFont typeface="Arial" charset="0"/>
              <a:buNone/>
            </a:pPr>
            <a:endParaRPr lang="en-US"/>
          </a:p>
          <a:p>
            <a:pPr>
              <a:buFont typeface="Arial" charset="0"/>
              <a:buNone/>
            </a:pPr>
            <a:r>
              <a:rPr lang="en-US"/>
              <a:t>“Do this”		“Do this”		“Do this”</a:t>
            </a:r>
          </a:p>
        </p:txBody>
      </p:sp>
      <p:pic>
        <p:nvPicPr>
          <p:cNvPr id="69635" name="Picture 3"/>
          <p:cNvPicPr>
            <a:picLocks noChangeArrowheads="1"/>
          </p:cNvPicPr>
          <p:nvPr/>
        </p:nvPicPr>
        <p:blipFill>
          <a:blip r:embed="rId2" cstate="print"/>
          <a:srcRect/>
          <a:stretch>
            <a:fillRect/>
          </a:stretch>
        </p:blipFill>
        <p:spPr bwMode="auto">
          <a:xfrm>
            <a:off x="762000" y="1981200"/>
            <a:ext cx="1333500" cy="1066800"/>
          </a:xfrm>
          <a:prstGeom prst="rect">
            <a:avLst/>
          </a:prstGeom>
          <a:noFill/>
          <a:ln w="9525" cap="flat">
            <a:noFill/>
            <a:miter lim="800000"/>
            <a:headEnd/>
            <a:tailEnd/>
          </a:ln>
        </p:spPr>
      </p:pic>
      <p:pic>
        <p:nvPicPr>
          <p:cNvPr id="69636" name="Picture 4"/>
          <p:cNvPicPr>
            <a:picLocks noChangeArrowheads="1"/>
          </p:cNvPicPr>
          <p:nvPr/>
        </p:nvPicPr>
        <p:blipFill>
          <a:blip r:embed="rId2" cstate="print"/>
          <a:srcRect/>
          <a:stretch>
            <a:fillRect/>
          </a:stretch>
        </p:blipFill>
        <p:spPr bwMode="auto">
          <a:xfrm>
            <a:off x="3429000" y="3962400"/>
            <a:ext cx="1333500" cy="1066800"/>
          </a:xfrm>
          <a:prstGeom prst="rect">
            <a:avLst/>
          </a:prstGeom>
          <a:noFill/>
          <a:ln w="9525" cap="flat">
            <a:noFill/>
            <a:miter lim="800000"/>
            <a:headEnd/>
            <a:tailEnd/>
          </a:ln>
        </p:spPr>
      </p:pic>
      <p:pic>
        <p:nvPicPr>
          <p:cNvPr id="69637" name="Picture 5"/>
          <p:cNvPicPr>
            <a:picLocks noChangeArrowheads="1"/>
          </p:cNvPicPr>
          <p:nvPr/>
        </p:nvPicPr>
        <p:blipFill>
          <a:blip r:embed="rId3" cstate="print"/>
          <a:srcRect b="10526"/>
          <a:stretch>
            <a:fillRect/>
          </a:stretch>
        </p:blipFill>
        <p:spPr bwMode="auto">
          <a:xfrm>
            <a:off x="3581400" y="2133600"/>
            <a:ext cx="1114425" cy="1295400"/>
          </a:xfrm>
          <a:prstGeom prst="rect">
            <a:avLst/>
          </a:prstGeom>
          <a:noFill/>
          <a:ln w="9525" cap="flat">
            <a:noFill/>
            <a:miter lim="800000"/>
            <a:headEnd/>
            <a:tailEnd/>
          </a:ln>
        </p:spPr>
      </p:pic>
      <p:pic>
        <p:nvPicPr>
          <p:cNvPr id="69638" name="Picture 6"/>
          <p:cNvPicPr>
            <a:picLocks noChangeArrowheads="1"/>
          </p:cNvPicPr>
          <p:nvPr/>
        </p:nvPicPr>
        <p:blipFill>
          <a:blip r:embed="rId3" cstate="print"/>
          <a:srcRect b="10526"/>
          <a:stretch>
            <a:fillRect/>
          </a:stretch>
        </p:blipFill>
        <p:spPr bwMode="auto">
          <a:xfrm>
            <a:off x="6248400" y="2133600"/>
            <a:ext cx="1114425" cy="1295400"/>
          </a:xfrm>
          <a:prstGeom prst="rect">
            <a:avLst/>
          </a:prstGeom>
          <a:noFill/>
          <a:ln w="9525" cap="flat">
            <a:noFill/>
            <a:miter lim="800000"/>
            <a:headEnd/>
            <a:tailEnd/>
          </a:ln>
        </p:spPr>
      </p:pic>
      <p:pic>
        <p:nvPicPr>
          <p:cNvPr id="69639" name="Picture 7"/>
          <p:cNvPicPr>
            <a:picLocks noChangeArrowheads="1"/>
          </p:cNvPicPr>
          <p:nvPr/>
        </p:nvPicPr>
        <p:blipFill>
          <a:blip r:embed="rId3" cstate="print"/>
          <a:srcRect/>
          <a:stretch>
            <a:fillRect/>
          </a:stretch>
        </p:blipFill>
        <p:spPr bwMode="auto">
          <a:xfrm>
            <a:off x="6248400" y="3886200"/>
            <a:ext cx="1114425" cy="1447800"/>
          </a:xfrm>
          <a:prstGeom prst="rect">
            <a:avLst/>
          </a:prstGeom>
          <a:noFill/>
          <a:ln w="9525" cap="flat">
            <a:noFill/>
            <a:miter lim="800000"/>
            <a:headEnd/>
            <a:tailEnd/>
          </a:ln>
        </p:spPr>
      </p:pic>
      <p:pic>
        <p:nvPicPr>
          <p:cNvPr id="69640" name="Picture 8"/>
          <p:cNvPicPr>
            <a:picLocks noChangeArrowheads="1"/>
          </p:cNvPicPr>
          <p:nvPr/>
        </p:nvPicPr>
        <p:blipFill>
          <a:blip r:embed="rId4" cstate="print"/>
          <a:srcRect/>
          <a:stretch>
            <a:fillRect/>
          </a:stretch>
        </p:blipFill>
        <p:spPr bwMode="auto">
          <a:xfrm>
            <a:off x="533400" y="3962400"/>
            <a:ext cx="1600200" cy="1165225"/>
          </a:xfrm>
          <a:prstGeom prst="rect">
            <a:avLst/>
          </a:prstGeom>
          <a:noFill/>
          <a:ln w="9525" cap="flat">
            <a:noFill/>
            <a:miter lim="800000"/>
            <a:headEnd/>
            <a:tailEnd/>
          </a:ln>
        </p:spPr>
      </p:pic>
      <p:sp>
        <p:nvSpPr>
          <p:cNvPr id="69641" name="Line 9"/>
          <p:cNvSpPr>
            <a:spLocks noChangeShapeType="1"/>
          </p:cNvSpPr>
          <p:nvPr/>
        </p:nvSpPr>
        <p:spPr bwMode="auto">
          <a:xfrm>
            <a:off x="304800" y="3429000"/>
            <a:ext cx="7924800" cy="1588"/>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69642" name="Line 10"/>
          <p:cNvSpPr>
            <a:spLocks noChangeShapeType="1"/>
          </p:cNvSpPr>
          <p:nvPr/>
        </p:nvSpPr>
        <p:spPr bwMode="auto">
          <a:xfrm>
            <a:off x="2743200" y="1752600"/>
            <a:ext cx="1588" cy="34290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69643" name="Line 11"/>
          <p:cNvSpPr>
            <a:spLocks noChangeShapeType="1"/>
          </p:cNvSpPr>
          <p:nvPr/>
        </p:nvSpPr>
        <p:spPr bwMode="auto">
          <a:xfrm>
            <a:off x="5562600" y="1752600"/>
            <a:ext cx="1588" cy="34290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69644" name="Rectangle 12"/>
          <p:cNvSpPr>
            <a:spLocks/>
          </p:cNvSpPr>
          <p:nvPr/>
        </p:nvSpPr>
        <p:spPr bwMode="auto">
          <a:xfrm>
            <a:off x="1371600" y="5715000"/>
            <a:ext cx="2832100" cy="317500"/>
          </a:xfrm>
          <a:prstGeom prst="rect">
            <a:avLst/>
          </a:prstGeom>
          <a:noFill/>
          <a:ln w="12700" cap="flat">
            <a:noFill/>
            <a:miter lim="800000"/>
            <a:headEnd type="none" w="med" len="med"/>
            <a:tailEnd type="none" w="med" len="med"/>
          </a:ln>
        </p:spPr>
        <p:txBody>
          <a:bodyPr lIns="0" tIns="0" rIns="40639" bIns="0"/>
          <a:lstStyle/>
          <a:p>
            <a:pPr marL="39688"/>
            <a:r>
              <a:rPr lang="en-US" sz="1600">
                <a:solidFill>
                  <a:schemeClr val="tx1"/>
                </a:solidFill>
                <a:cs typeface="Arial" charset="0"/>
              </a:rPr>
              <a:t>clap hands, stomp feet</a:t>
            </a:r>
          </a:p>
        </p:txBody>
      </p:sp>
      <p:grpSp>
        <p:nvGrpSpPr>
          <p:cNvPr id="69647" name="Group 15"/>
          <p:cNvGrpSpPr>
            <a:grpSpLocks/>
          </p:cNvGrpSpPr>
          <p:nvPr/>
        </p:nvGrpSpPr>
        <p:grpSpPr bwMode="auto">
          <a:xfrm>
            <a:off x="1371600" y="5638800"/>
            <a:ext cx="6705600" cy="533400"/>
            <a:chOff x="0" y="0"/>
            <a:chExt cx="4224" cy="336"/>
          </a:xfrm>
        </p:grpSpPr>
        <p:sp>
          <p:nvSpPr>
            <p:cNvPr id="69645" name="Rectangle 13"/>
            <p:cNvSpPr>
              <a:spLocks/>
            </p:cNvSpPr>
            <p:nvPr/>
          </p:nvSpPr>
          <p:spPr bwMode="auto">
            <a:xfrm>
              <a:off x="0" y="0"/>
              <a:ext cx="4224" cy="336"/>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9646" name="Rectangle 14"/>
            <p:cNvSpPr>
              <a:spLocks/>
            </p:cNvSpPr>
            <p:nvPr/>
          </p:nvSpPr>
          <p:spPr bwMode="auto">
            <a:xfrm>
              <a:off x="0" y="0"/>
              <a:ext cx="4224" cy="336"/>
            </a:xfrm>
            <a:prstGeom prst="rect">
              <a:avLst/>
            </a:prstGeom>
            <a:noFill/>
            <a:ln w="12700" cap="flat">
              <a:noFill/>
              <a:miter lim="800000"/>
              <a:headEnd type="none" w="med" len="med"/>
              <a:tailEnd type="none" w="med" len="med"/>
            </a:ln>
          </p:spPr>
          <p:txBody>
            <a:bodyPr wrap="none" lIns="0" tIns="0" rIns="0" bIns="0">
              <a:spAutoFit/>
            </a:bodyPr>
            <a:lstStyle/>
            <a:p>
              <a:endParaRPr lang="en-US"/>
            </a:p>
          </p:txBody>
        </p:sp>
      </p:grpSp>
      <p:sp>
        <p:nvSpPr>
          <p:cNvPr id="69648" name="Line 16"/>
          <p:cNvSpPr>
            <a:spLocks noChangeShapeType="1"/>
          </p:cNvSpPr>
          <p:nvPr/>
        </p:nvSpPr>
        <p:spPr bwMode="auto">
          <a:xfrm>
            <a:off x="44196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9649" name="Line 17"/>
          <p:cNvSpPr>
            <a:spLocks noChangeShapeType="1"/>
          </p:cNvSpPr>
          <p:nvPr/>
        </p:nvSpPr>
        <p:spPr bwMode="auto">
          <a:xfrm>
            <a:off x="50292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9650" name="Line 18"/>
          <p:cNvSpPr>
            <a:spLocks noChangeShapeType="1"/>
          </p:cNvSpPr>
          <p:nvPr/>
        </p:nvSpPr>
        <p:spPr bwMode="auto">
          <a:xfrm>
            <a:off x="56388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9651" name="Line 19"/>
          <p:cNvSpPr>
            <a:spLocks noChangeShapeType="1"/>
          </p:cNvSpPr>
          <p:nvPr/>
        </p:nvSpPr>
        <p:spPr bwMode="auto">
          <a:xfrm>
            <a:off x="62484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9652" name="Line 20"/>
          <p:cNvSpPr>
            <a:spLocks noChangeShapeType="1"/>
          </p:cNvSpPr>
          <p:nvPr/>
        </p:nvSpPr>
        <p:spPr bwMode="auto">
          <a:xfrm>
            <a:off x="69342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9653" name="Line 21"/>
          <p:cNvSpPr>
            <a:spLocks noChangeShapeType="1"/>
          </p:cNvSpPr>
          <p:nvPr/>
        </p:nvSpPr>
        <p:spPr bwMode="auto">
          <a:xfrm>
            <a:off x="75438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9654" name="Rectangle 22"/>
          <p:cNvSpPr>
            <a:spLocks/>
          </p:cNvSpPr>
          <p:nvPr/>
        </p:nvSpPr>
        <p:spPr bwMode="auto">
          <a:xfrm>
            <a:off x="5715000" y="57150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9655" name="Rectangle 23"/>
          <p:cNvSpPr>
            <a:spLocks/>
          </p:cNvSpPr>
          <p:nvPr/>
        </p:nvSpPr>
        <p:spPr bwMode="auto">
          <a:xfrm>
            <a:off x="4419600" y="5715000"/>
            <a:ext cx="5207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69656" name="Rectangle 24"/>
          <p:cNvSpPr>
            <a:spLocks/>
          </p:cNvSpPr>
          <p:nvPr/>
        </p:nvSpPr>
        <p:spPr bwMode="auto">
          <a:xfrm>
            <a:off x="5105400" y="57150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9657" name="Rectangle 25"/>
          <p:cNvSpPr>
            <a:spLocks/>
          </p:cNvSpPr>
          <p:nvPr/>
        </p:nvSpPr>
        <p:spPr bwMode="auto">
          <a:xfrm>
            <a:off x="1371600" y="6172200"/>
            <a:ext cx="6705600" cy="533400"/>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9658" name="Line 26"/>
          <p:cNvSpPr>
            <a:spLocks noChangeShapeType="1"/>
          </p:cNvSpPr>
          <p:nvPr/>
        </p:nvSpPr>
        <p:spPr bwMode="auto">
          <a:xfrm>
            <a:off x="4419600" y="6096000"/>
            <a:ext cx="1588" cy="6096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9659" name="Line 27"/>
          <p:cNvSpPr>
            <a:spLocks noChangeShapeType="1"/>
          </p:cNvSpPr>
          <p:nvPr/>
        </p:nvSpPr>
        <p:spPr bwMode="auto">
          <a:xfrm>
            <a:off x="50292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9660" name="Line 28"/>
          <p:cNvSpPr>
            <a:spLocks noChangeShapeType="1"/>
          </p:cNvSpPr>
          <p:nvPr/>
        </p:nvSpPr>
        <p:spPr bwMode="auto">
          <a:xfrm>
            <a:off x="56388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9661" name="Line 29"/>
          <p:cNvSpPr>
            <a:spLocks noChangeShapeType="1"/>
          </p:cNvSpPr>
          <p:nvPr/>
        </p:nvSpPr>
        <p:spPr bwMode="auto">
          <a:xfrm>
            <a:off x="62484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9662" name="Line 30"/>
          <p:cNvSpPr>
            <a:spLocks noChangeShapeType="1"/>
          </p:cNvSpPr>
          <p:nvPr/>
        </p:nvSpPr>
        <p:spPr bwMode="auto">
          <a:xfrm>
            <a:off x="69342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9663" name="Line 31"/>
          <p:cNvSpPr>
            <a:spLocks noChangeShapeType="1"/>
          </p:cNvSpPr>
          <p:nvPr/>
        </p:nvSpPr>
        <p:spPr bwMode="auto">
          <a:xfrm>
            <a:off x="75438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9664" name="Rectangle 32"/>
          <p:cNvSpPr>
            <a:spLocks/>
          </p:cNvSpPr>
          <p:nvPr/>
        </p:nvSpPr>
        <p:spPr bwMode="auto">
          <a:xfrm>
            <a:off x="5715000" y="62484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9665" name="Rectangle 33"/>
          <p:cNvSpPr>
            <a:spLocks/>
          </p:cNvSpPr>
          <p:nvPr/>
        </p:nvSpPr>
        <p:spPr bwMode="auto">
          <a:xfrm>
            <a:off x="4495800" y="62484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9666" name="Rectangle 34"/>
          <p:cNvSpPr>
            <a:spLocks/>
          </p:cNvSpPr>
          <p:nvPr/>
        </p:nvSpPr>
        <p:spPr bwMode="auto">
          <a:xfrm>
            <a:off x="5105400" y="62484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69667" name="Rectangle 35"/>
          <p:cNvSpPr>
            <a:spLocks/>
          </p:cNvSpPr>
          <p:nvPr/>
        </p:nvSpPr>
        <p:spPr bwMode="auto">
          <a:xfrm>
            <a:off x="1393825" y="6240463"/>
            <a:ext cx="23495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touch head</a:t>
            </a:r>
          </a:p>
        </p:txBody>
      </p:sp>
      <p:sp>
        <p:nvSpPr>
          <p:cNvPr id="69668" name="Freeform 36"/>
          <p:cNvSpPr>
            <a:spLocks/>
          </p:cNvSpPr>
          <p:nvPr/>
        </p:nvSpPr>
        <p:spPr bwMode="auto">
          <a:xfrm>
            <a:off x="3581400" y="5867400"/>
            <a:ext cx="457200" cy="609600"/>
          </a:xfrm>
          <a:custGeom>
            <a:avLst/>
            <a:gdLst/>
            <a:ahLst/>
            <a:cxnLst>
              <a:cxn ang="0">
                <a:pos x="0" y="0"/>
              </a:cxn>
              <a:cxn ang="0">
                <a:pos x="10800" y="1800"/>
              </a:cxn>
              <a:cxn ang="0">
                <a:pos x="10800" y="9000"/>
              </a:cxn>
              <a:cxn ang="0">
                <a:pos x="21600" y="10800"/>
              </a:cxn>
              <a:cxn ang="0">
                <a:pos x="10800" y="12600"/>
              </a:cxn>
              <a:cxn ang="0">
                <a:pos x="10800" y="19800"/>
              </a:cxn>
              <a:cxn ang="0">
                <a:pos x="0" y="21600"/>
              </a:cxn>
            </a:cxnLst>
            <a:rect l="0" t="0" r="r" b="b"/>
            <a:pathLst>
              <a:path w="21600" h="2160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a:solidFill>
              <a:schemeClr val="tx1"/>
            </a:solidFill>
            <a:prstDash val="solid"/>
            <a:round/>
            <a:headEnd type="none" w="med" len="med"/>
            <a:tailEnd type="none" w="med" len="med"/>
          </a:ln>
        </p:spPr>
        <p:txBody>
          <a:bodyPr lIns="0" tIns="0" rIns="0" bIns="0"/>
          <a:lstStyle/>
          <a:p>
            <a:endParaRPr lang="en-US"/>
          </a:p>
        </p:txBody>
      </p:sp>
      <p:sp>
        <p:nvSpPr>
          <p:cNvPr id="69669" name="Rectangle 37"/>
          <p:cNvSpPr>
            <a:spLocks/>
          </p:cNvSpPr>
          <p:nvPr/>
        </p:nvSpPr>
        <p:spPr bwMode="auto">
          <a:xfrm>
            <a:off x="4038600" y="6019800"/>
            <a:ext cx="4699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R</a:t>
            </a:r>
          </a:p>
        </p:txBody>
      </p:sp>
      <p:sp>
        <p:nvSpPr>
          <p:cNvPr id="69670" name="Rectangle 38"/>
          <p:cNvSpPr>
            <a:spLocks/>
          </p:cNvSpPr>
          <p:nvPr/>
        </p:nvSpPr>
        <p:spPr bwMode="auto">
          <a:xfrm>
            <a:off x="8077200" y="5943600"/>
            <a:ext cx="927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Day 1</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ph type="title"/>
          </p:nvPr>
        </p:nvSpPr>
        <p:spPr>
          <a:ln/>
        </p:spPr>
        <p:txBody>
          <a:bodyPr rIns="132080"/>
          <a:lstStyle/>
          <a:p>
            <a:r>
              <a:rPr lang="en-US" sz="3600"/>
              <a:t>Continue adding one new concept and then bringing it into random</a:t>
            </a:r>
          </a:p>
        </p:txBody>
      </p:sp>
      <p:sp>
        <p:nvSpPr>
          <p:cNvPr id="70658" name="Rectangle 2"/>
          <p:cNvSpPr>
            <a:spLocks noChangeArrowheads="1"/>
          </p:cNvSpPr>
          <p:nvPr>
            <p:ph type="body" idx="1"/>
          </p:nvPr>
        </p:nvSpPr>
        <p:spPr>
          <a:ln/>
        </p:spPr>
        <p:txBody>
          <a:bodyPr rIns="132080"/>
          <a:lstStyle/>
          <a:p>
            <a:pPr>
              <a:buFont typeface="Arial" charset="0"/>
              <a:buNone/>
            </a:pPr>
            <a:r>
              <a:rPr lang="en-US"/>
              <a:t>“Do this”		“Do this”		“Do this”</a:t>
            </a:r>
          </a:p>
        </p:txBody>
      </p:sp>
      <p:pic>
        <p:nvPicPr>
          <p:cNvPr id="70659" name="Picture 3"/>
          <p:cNvPicPr>
            <a:picLocks noChangeArrowheads="1"/>
          </p:cNvPicPr>
          <p:nvPr/>
        </p:nvPicPr>
        <p:blipFill>
          <a:blip r:embed="rId2" cstate="print"/>
          <a:srcRect/>
          <a:stretch>
            <a:fillRect/>
          </a:stretch>
        </p:blipFill>
        <p:spPr bwMode="auto">
          <a:xfrm>
            <a:off x="379413" y="2209800"/>
            <a:ext cx="1495425" cy="1751013"/>
          </a:xfrm>
          <a:prstGeom prst="rect">
            <a:avLst/>
          </a:prstGeom>
          <a:noFill/>
          <a:ln w="9525" cap="flat">
            <a:noFill/>
            <a:miter lim="800000"/>
            <a:headEnd/>
            <a:tailEnd/>
          </a:ln>
        </p:spPr>
      </p:pic>
      <p:pic>
        <p:nvPicPr>
          <p:cNvPr id="70660" name="Picture 4"/>
          <p:cNvPicPr>
            <a:picLocks noChangeArrowheads="1"/>
          </p:cNvPicPr>
          <p:nvPr/>
        </p:nvPicPr>
        <p:blipFill>
          <a:blip r:embed="rId2" cstate="print"/>
          <a:srcRect/>
          <a:stretch>
            <a:fillRect/>
          </a:stretch>
        </p:blipFill>
        <p:spPr bwMode="auto">
          <a:xfrm>
            <a:off x="3352800" y="2209800"/>
            <a:ext cx="1493838" cy="1751013"/>
          </a:xfrm>
          <a:prstGeom prst="rect">
            <a:avLst/>
          </a:prstGeom>
          <a:noFill/>
          <a:ln w="9525" cap="flat">
            <a:noFill/>
            <a:miter lim="800000"/>
            <a:headEnd/>
            <a:tailEnd/>
          </a:ln>
        </p:spPr>
      </p:pic>
      <p:pic>
        <p:nvPicPr>
          <p:cNvPr id="70661" name="Picture 5"/>
          <p:cNvPicPr>
            <a:picLocks noChangeArrowheads="1"/>
          </p:cNvPicPr>
          <p:nvPr/>
        </p:nvPicPr>
        <p:blipFill>
          <a:blip r:embed="rId2" cstate="print"/>
          <a:srcRect/>
          <a:stretch>
            <a:fillRect/>
          </a:stretch>
        </p:blipFill>
        <p:spPr bwMode="auto">
          <a:xfrm>
            <a:off x="6172200" y="2209800"/>
            <a:ext cx="1493838" cy="1751013"/>
          </a:xfrm>
          <a:prstGeom prst="rect">
            <a:avLst/>
          </a:prstGeom>
          <a:noFill/>
          <a:ln w="9525" cap="flat">
            <a:noFill/>
            <a:miter lim="800000"/>
            <a:headEnd/>
            <a:tailEnd/>
          </a:ln>
        </p:spPr>
      </p:pic>
      <p:sp>
        <p:nvSpPr>
          <p:cNvPr id="70662" name="Rectangle 6"/>
          <p:cNvSpPr>
            <a:spLocks/>
          </p:cNvSpPr>
          <p:nvPr/>
        </p:nvSpPr>
        <p:spPr bwMode="auto">
          <a:xfrm>
            <a:off x="1371600" y="5486400"/>
            <a:ext cx="6705600" cy="533400"/>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0663" name="Line 7"/>
          <p:cNvSpPr>
            <a:spLocks noChangeShapeType="1"/>
          </p:cNvSpPr>
          <p:nvPr/>
        </p:nvSpPr>
        <p:spPr bwMode="auto">
          <a:xfrm>
            <a:off x="38100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0664" name="Line 8"/>
          <p:cNvSpPr>
            <a:spLocks noChangeShapeType="1"/>
          </p:cNvSpPr>
          <p:nvPr/>
        </p:nvSpPr>
        <p:spPr bwMode="auto">
          <a:xfrm>
            <a:off x="44196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0665" name="Line 9"/>
          <p:cNvSpPr>
            <a:spLocks noChangeShapeType="1"/>
          </p:cNvSpPr>
          <p:nvPr/>
        </p:nvSpPr>
        <p:spPr bwMode="auto">
          <a:xfrm>
            <a:off x="5029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0666" name="Line 10"/>
          <p:cNvSpPr>
            <a:spLocks noChangeShapeType="1"/>
          </p:cNvSpPr>
          <p:nvPr/>
        </p:nvSpPr>
        <p:spPr bwMode="auto">
          <a:xfrm>
            <a:off x="5638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0667" name="Line 11"/>
          <p:cNvSpPr>
            <a:spLocks noChangeShapeType="1"/>
          </p:cNvSpPr>
          <p:nvPr/>
        </p:nvSpPr>
        <p:spPr bwMode="auto">
          <a:xfrm>
            <a:off x="62484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0668" name="Line 12"/>
          <p:cNvSpPr>
            <a:spLocks noChangeShapeType="1"/>
          </p:cNvSpPr>
          <p:nvPr/>
        </p:nvSpPr>
        <p:spPr bwMode="auto">
          <a:xfrm>
            <a:off x="6934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0669" name="Line 13"/>
          <p:cNvSpPr>
            <a:spLocks noChangeShapeType="1"/>
          </p:cNvSpPr>
          <p:nvPr/>
        </p:nvSpPr>
        <p:spPr bwMode="auto">
          <a:xfrm>
            <a:off x="7543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0670" name="Rectangle 14"/>
          <p:cNvSpPr>
            <a:spLocks/>
          </p:cNvSpPr>
          <p:nvPr/>
        </p:nvSpPr>
        <p:spPr bwMode="auto">
          <a:xfrm>
            <a:off x="1449388" y="5562600"/>
            <a:ext cx="2235200" cy="355600"/>
          </a:xfrm>
          <a:prstGeom prst="rect">
            <a:avLst/>
          </a:prstGeom>
          <a:noFill/>
          <a:ln w="12700" cap="flat">
            <a:noFill/>
            <a:miter lim="800000"/>
            <a:headEnd type="none" w="med" len="med"/>
            <a:tailEnd type="none" w="med" len="med"/>
          </a:ln>
        </p:spPr>
        <p:txBody>
          <a:bodyPr lIns="0" tIns="0" rIns="40639" bIns="0"/>
          <a:lstStyle/>
          <a:p>
            <a:pPr marL="39688" algn="ctr"/>
            <a:r>
              <a:rPr lang="en-US">
                <a:solidFill>
                  <a:schemeClr val="tx1"/>
                </a:solidFill>
                <a:cs typeface="Arial" charset="0"/>
              </a:rPr>
              <a:t>Touch feet</a:t>
            </a:r>
          </a:p>
        </p:txBody>
      </p:sp>
      <p:sp>
        <p:nvSpPr>
          <p:cNvPr id="70671" name="Rectangle 15"/>
          <p:cNvSpPr>
            <a:spLocks/>
          </p:cNvSpPr>
          <p:nvPr/>
        </p:nvSpPr>
        <p:spPr bwMode="auto">
          <a:xfrm>
            <a:off x="38862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70672" name="Rectangle 16"/>
          <p:cNvSpPr>
            <a:spLocks/>
          </p:cNvSpPr>
          <p:nvPr/>
        </p:nvSpPr>
        <p:spPr bwMode="auto">
          <a:xfrm>
            <a:off x="4419600" y="5562600"/>
            <a:ext cx="5207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70673" name="Rectangle 17"/>
          <p:cNvSpPr>
            <a:spLocks/>
          </p:cNvSpPr>
          <p:nvPr/>
        </p:nvSpPr>
        <p:spPr bwMode="auto">
          <a:xfrm>
            <a:off x="51054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70674" name="Line 18"/>
          <p:cNvSpPr>
            <a:spLocks noChangeShapeType="1"/>
          </p:cNvSpPr>
          <p:nvPr/>
        </p:nvSpPr>
        <p:spPr bwMode="auto">
          <a:xfrm>
            <a:off x="2667000" y="1676400"/>
            <a:ext cx="1588" cy="24384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70675" name="Line 19"/>
          <p:cNvSpPr>
            <a:spLocks noChangeShapeType="1"/>
          </p:cNvSpPr>
          <p:nvPr/>
        </p:nvSpPr>
        <p:spPr bwMode="auto">
          <a:xfrm>
            <a:off x="5486400" y="1676400"/>
            <a:ext cx="1588" cy="24384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ChangeArrowheads="1"/>
          </p:cNvSpPr>
          <p:nvPr>
            <p:ph type="title"/>
          </p:nvPr>
        </p:nvSpPr>
        <p:spPr>
          <a:ln/>
        </p:spPr>
        <p:txBody>
          <a:bodyPr rIns="132080"/>
          <a:lstStyle/>
          <a:p>
            <a:r>
              <a:rPr lang="en-US"/>
              <a:t>Random (2 consecutive days)</a:t>
            </a:r>
          </a:p>
        </p:txBody>
      </p:sp>
      <p:sp>
        <p:nvSpPr>
          <p:cNvPr id="71682" name="Rectangle 2"/>
          <p:cNvSpPr>
            <a:spLocks noChangeArrowheads="1"/>
          </p:cNvSpPr>
          <p:nvPr>
            <p:ph type="body" idx="1"/>
          </p:nvPr>
        </p:nvSpPr>
        <p:spPr>
          <a:ln/>
        </p:spPr>
        <p:txBody>
          <a:bodyPr rIns="132080"/>
          <a:lstStyle/>
          <a:p>
            <a:pPr>
              <a:buFont typeface="Arial" charset="0"/>
              <a:buNone/>
            </a:pPr>
            <a:r>
              <a:rPr lang="en-US"/>
              <a:t>“Do this”		“Do this”		“Do this”</a:t>
            </a:r>
          </a:p>
          <a:p>
            <a:pPr>
              <a:buFont typeface="Arial" charset="0"/>
              <a:buNone/>
            </a:pPr>
            <a:endParaRPr lang="en-US"/>
          </a:p>
          <a:p>
            <a:pPr>
              <a:buFont typeface="Arial" charset="0"/>
              <a:buNone/>
            </a:pPr>
            <a:endParaRPr lang="en-US"/>
          </a:p>
          <a:p>
            <a:pPr>
              <a:buFont typeface="Arial" charset="0"/>
              <a:buNone/>
            </a:pPr>
            <a:r>
              <a:rPr lang="en-US"/>
              <a:t>“Do this”		“Do this”		“Do this”</a:t>
            </a:r>
          </a:p>
        </p:txBody>
      </p:sp>
      <p:pic>
        <p:nvPicPr>
          <p:cNvPr id="71683" name="Picture 3"/>
          <p:cNvPicPr>
            <a:picLocks noChangeArrowheads="1"/>
          </p:cNvPicPr>
          <p:nvPr/>
        </p:nvPicPr>
        <p:blipFill>
          <a:blip r:embed="rId2" cstate="print"/>
          <a:srcRect/>
          <a:stretch>
            <a:fillRect/>
          </a:stretch>
        </p:blipFill>
        <p:spPr bwMode="auto">
          <a:xfrm>
            <a:off x="685800" y="2133600"/>
            <a:ext cx="1103313" cy="1293813"/>
          </a:xfrm>
          <a:prstGeom prst="rect">
            <a:avLst/>
          </a:prstGeom>
          <a:noFill/>
          <a:ln w="9525" cap="flat">
            <a:noFill/>
            <a:miter lim="800000"/>
            <a:headEnd/>
            <a:tailEnd/>
          </a:ln>
        </p:spPr>
      </p:pic>
      <p:pic>
        <p:nvPicPr>
          <p:cNvPr id="71684" name="Picture 4"/>
          <p:cNvPicPr>
            <a:picLocks noChangeArrowheads="1"/>
          </p:cNvPicPr>
          <p:nvPr/>
        </p:nvPicPr>
        <p:blipFill>
          <a:blip r:embed="rId2" cstate="print"/>
          <a:srcRect/>
          <a:stretch>
            <a:fillRect/>
          </a:stretch>
        </p:blipFill>
        <p:spPr bwMode="auto">
          <a:xfrm>
            <a:off x="3505200" y="2133600"/>
            <a:ext cx="1103313" cy="1293813"/>
          </a:xfrm>
          <a:prstGeom prst="rect">
            <a:avLst/>
          </a:prstGeom>
          <a:noFill/>
          <a:ln w="9525" cap="flat">
            <a:noFill/>
            <a:miter lim="800000"/>
            <a:headEnd/>
            <a:tailEnd/>
          </a:ln>
        </p:spPr>
      </p:pic>
      <p:pic>
        <p:nvPicPr>
          <p:cNvPr id="71685" name="Picture 5"/>
          <p:cNvPicPr>
            <a:picLocks noChangeArrowheads="1"/>
          </p:cNvPicPr>
          <p:nvPr/>
        </p:nvPicPr>
        <p:blipFill>
          <a:blip r:embed="rId2" cstate="print"/>
          <a:srcRect/>
          <a:stretch>
            <a:fillRect/>
          </a:stretch>
        </p:blipFill>
        <p:spPr bwMode="auto">
          <a:xfrm>
            <a:off x="3505200" y="3962400"/>
            <a:ext cx="1103313" cy="1293813"/>
          </a:xfrm>
          <a:prstGeom prst="rect">
            <a:avLst/>
          </a:prstGeom>
          <a:noFill/>
          <a:ln w="9525" cap="flat">
            <a:noFill/>
            <a:miter lim="800000"/>
            <a:headEnd/>
            <a:tailEnd/>
          </a:ln>
        </p:spPr>
      </p:pic>
      <p:pic>
        <p:nvPicPr>
          <p:cNvPr id="71686" name="Picture 6"/>
          <p:cNvPicPr>
            <a:picLocks noChangeArrowheads="1"/>
          </p:cNvPicPr>
          <p:nvPr/>
        </p:nvPicPr>
        <p:blipFill>
          <a:blip r:embed="rId3" cstate="print"/>
          <a:srcRect/>
          <a:stretch>
            <a:fillRect/>
          </a:stretch>
        </p:blipFill>
        <p:spPr bwMode="auto">
          <a:xfrm>
            <a:off x="6172200" y="2209800"/>
            <a:ext cx="1333500" cy="1066800"/>
          </a:xfrm>
          <a:prstGeom prst="rect">
            <a:avLst/>
          </a:prstGeom>
          <a:noFill/>
          <a:ln w="9525" cap="flat">
            <a:noFill/>
            <a:miter lim="800000"/>
            <a:headEnd/>
            <a:tailEnd/>
          </a:ln>
        </p:spPr>
      </p:pic>
      <p:pic>
        <p:nvPicPr>
          <p:cNvPr id="71687" name="Picture 7"/>
          <p:cNvPicPr>
            <a:picLocks noChangeArrowheads="1"/>
          </p:cNvPicPr>
          <p:nvPr/>
        </p:nvPicPr>
        <p:blipFill>
          <a:blip r:embed="rId4" cstate="print"/>
          <a:srcRect b="10526"/>
          <a:stretch>
            <a:fillRect/>
          </a:stretch>
        </p:blipFill>
        <p:spPr bwMode="auto">
          <a:xfrm>
            <a:off x="762000" y="3962400"/>
            <a:ext cx="1114425" cy="1295400"/>
          </a:xfrm>
          <a:prstGeom prst="rect">
            <a:avLst/>
          </a:prstGeom>
          <a:noFill/>
          <a:ln w="9525" cap="flat">
            <a:noFill/>
            <a:miter lim="800000"/>
            <a:headEnd/>
            <a:tailEnd/>
          </a:ln>
        </p:spPr>
      </p:pic>
      <p:pic>
        <p:nvPicPr>
          <p:cNvPr id="71688" name="Picture 8"/>
          <p:cNvPicPr>
            <a:picLocks noChangeArrowheads="1"/>
          </p:cNvPicPr>
          <p:nvPr/>
        </p:nvPicPr>
        <p:blipFill>
          <a:blip r:embed="rId5" cstate="print"/>
          <a:srcRect/>
          <a:stretch>
            <a:fillRect/>
          </a:stretch>
        </p:blipFill>
        <p:spPr bwMode="auto">
          <a:xfrm>
            <a:off x="6096000" y="3962400"/>
            <a:ext cx="1600200" cy="1165225"/>
          </a:xfrm>
          <a:prstGeom prst="rect">
            <a:avLst/>
          </a:prstGeom>
          <a:noFill/>
          <a:ln w="9525" cap="flat">
            <a:noFill/>
            <a:miter lim="800000"/>
            <a:headEnd/>
            <a:tailEnd/>
          </a:ln>
        </p:spPr>
      </p:pic>
      <p:sp>
        <p:nvSpPr>
          <p:cNvPr id="71689" name="Line 9"/>
          <p:cNvSpPr>
            <a:spLocks noChangeShapeType="1"/>
          </p:cNvSpPr>
          <p:nvPr/>
        </p:nvSpPr>
        <p:spPr bwMode="auto">
          <a:xfrm>
            <a:off x="304800" y="3429000"/>
            <a:ext cx="8153400" cy="1588"/>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71690" name="Line 10"/>
          <p:cNvSpPr>
            <a:spLocks noChangeShapeType="1"/>
          </p:cNvSpPr>
          <p:nvPr/>
        </p:nvSpPr>
        <p:spPr bwMode="auto">
          <a:xfrm>
            <a:off x="2667000" y="1600200"/>
            <a:ext cx="1588" cy="37338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71691" name="Line 11"/>
          <p:cNvSpPr>
            <a:spLocks noChangeShapeType="1"/>
          </p:cNvSpPr>
          <p:nvPr/>
        </p:nvSpPr>
        <p:spPr bwMode="auto">
          <a:xfrm>
            <a:off x="5486400" y="1524000"/>
            <a:ext cx="1588" cy="3810000"/>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71692" name="Rectangle 12"/>
          <p:cNvSpPr>
            <a:spLocks/>
          </p:cNvSpPr>
          <p:nvPr/>
        </p:nvSpPr>
        <p:spPr bwMode="auto">
          <a:xfrm>
            <a:off x="1371600" y="5562600"/>
            <a:ext cx="2832100" cy="546100"/>
          </a:xfrm>
          <a:prstGeom prst="rect">
            <a:avLst/>
          </a:prstGeom>
          <a:noFill/>
          <a:ln w="12700" cap="flat">
            <a:noFill/>
            <a:miter lim="800000"/>
            <a:headEnd type="none" w="med" len="med"/>
            <a:tailEnd type="none" w="med" len="med"/>
          </a:ln>
        </p:spPr>
        <p:txBody>
          <a:bodyPr lIns="0" tIns="0" rIns="40639" bIns="0"/>
          <a:lstStyle/>
          <a:p>
            <a:pPr marL="39688"/>
            <a:r>
              <a:rPr lang="en-US" sz="1600">
                <a:solidFill>
                  <a:schemeClr val="tx1"/>
                </a:solidFill>
                <a:cs typeface="Arial" charset="0"/>
              </a:rPr>
              <a:t>clap hands, stomp feet,</a:t>
            </a:r>
          </a:p>
          <a:p>
            <a:pPr marL="39688"/>
            <a:r>
              <a:rPr lang="en-US" sz="1600">
                <a:solidFill>
                  <a:schemeClr val="tx1"/>
                </a:solidFill>
                <a:cs typeface="Arial" charset="0"/>
              </a:rPr>
              <a:t>touch head</a:t>
            </a:r>
          </a:p>
        </p:txBody>
      </p:sp>
      <p:grpSp>
        <p:nvGrpSpPr>
          <p:cNvPr id="71695" name="Group 15"/>
          <p:cNvGrpSpPr>
            <a:grpSpLocks/>
          </p:cNvGrpSpPr>
          <p:nvPr/>
        </p:nvGrpSpPr>
        <p:grpSpPr bwMode="auto">
          <a:xfrm>
            <a:off x="1371600" y="5638800"/>
            <a:ext cx="6705600" cy="533400"/>
            <a:chOff x="0" y="0"/>
            <a:chExt cx="4224" cy="336"/>
          </a:xfrm>
        </p:grpSpPr>
        <p:sp>
          <p:nvSpPr>
            <p:cNvPr id="71693" name="Rectangle 13"/>
            <p:cNvSpPr>
              <a:spLocks/>
            </p:cNvSpPr>
            <p:nvPr/>
          </p:nvSpPr>
          <p:spPr bwMode="auto">
            <a:xfrm>
              <a:off x="0" y="0"/>
              <a:ext cx="4224" cy="336"/>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1694" name="Rectangle 14"/>
            <p:cNvSpPr>
              <a:spLocks/>
            </p:cNvSpPr>
            <p:nvPr/>
          </p:nvSpPr>
          <p:spPr bwMode="auto">
            <a:xfrm>
              <a:off x="0" y="0"/>
              <a:ext cx="4224" cy="336"/>
            </a:xfrm>
            <a:prstGeom prst="rect">
              <a:avLst/>
            </a:prstGeom>
            <a:noFill/>
            <a:ln w="12700" cap="flat">
              <a:noFill/>
              <a:miter lim="800000"/>
              <a:headEnd type="none" w="med" len="med"/>
              <a:tailEnd type="none" w="med" len="med"/>
            </a:ln>
          </p:spPr>
          <p:txBody>
            <a:bodyPr wrap="none" lIns="0" tIns="0" rIns="0" bIns="0">
              <a:spAutoFit/>
            </a:bodyPr>
            <a:lstStyle/>
            <a:p>
              <a:endParaRPr lang="en-US"/>
            </a:p>
          </p:txBody>
        </p:sp>
      </p:grpSp>
      <p:sp>
        <p:nvSpPr>
          <p:cNvPr id="71696" name="Line 16"/>
          <p:cNvSpPr>
            <a:spLocks noChangeShapeType="1"/>
          </p:cNvSpPr>
          <p:nvPr/>
        </p:nvSpPr>
        <p:spPr bwMode="auto">
          <a:xfrm>
            <a:off x="44196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1697" name="Line 17"/>
          <p:cNvSpPr>
            <a:spLocks noChangeShapeType="1"/>
          </p:cNvSpPr>
          <p:nvPr/>
        </p:nvSpPr>
        <p:spPr bwMode="auto">
          <a:xfrm>
            <a:off x="50292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1698" name="Line 18"/>
          <p:cNvSpPr>
            <a:spLocks noChangeShapeType="1"/>
          </p:cNvSpPr>
          <p:nvPr/>
        </p:nvSpPr>
        <p:spPr bwMode="auto">
          <a:xfrm>
            <a:off x="56388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1699" name="Line 19"/>
          <p:cNvSpPr>
            <a:spLocks noChangeShapeType="1"/>
          </p:cNvSpPr>
          <p:nvPr/>
        </p:nvSpPr>
        <p:spPr bwMode="auto">
          <a:xfrm>
            <a:off x="62484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1700" name="Line 20"/>
          <p:cNvSpPr>
            <a:spLocks noChangeShapeType="1"/>
          </p:cNvSpPr>
          <p:nvPr/>
        </p:nvSpPr>
        <p:spPr bwMode="auto">
          <a:xfrm>
            <a:off x="69342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1701" name="Line 21"/>
          <p:cNvSpPr>
            <a:spLocks noChangeShapeType="1"/>
          </p:cNvSpPr>
          <p:nvPr/>
        </p:nvSpPr>
        <p:spPr bwMode="auto">
          <a:xfrm>
            <a:off x="75438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1702" name="Rectangle 22"/>
          <p:cNvSpPr>
            <a:spLocks/>
          </p:cNvSpPr>
          <p:nvPr/>
        </p:nvSpPr>
        <p:spPr bwMode="auto">
          <a:xfrm>
            <a:off x="5715000" y="57150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71703" name="Rectangle 23"/>
          <p:cNvSpPr>
            <a:spLocks/>
          </p:cNvSpPr>
          <p:nvPr/>
        </p:nvSpPr>
        <p:spPr bwMode="auto">
          <a:xfrm>
            <a:off x="4419600" y="5715000"/>
            <a:ext cx="5207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71704" name="Rectangle 24"/>
          <p:cNvSpPr>
            <a:spLocks/>
          </p:cNvSpPr>
          <p:nvPr/>
        </p:nvSpPr>
        <p:spPr bwMode="auto">
          <a:xfrm>
            <a:off x="5105400" y="57150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71705" name="Rectangle 25"/>
          <p:cNvSpPr>
            <a:spLocks/>
          </p:cNvSpPr>
          <p:nvPr/>
        </p:nvSpPr>
        <p:spPr bwMode="auto">
          <a:xfrm>
            <a:off x="1371600" y="6172200"/>
            <a:ext cx="6705600" cy="533400"/>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1706" name="Line 26"/>
          <p:cNvSpPr>
            <a:spLocks noChangeShapeType="1"/>
          </p:cNvSpPr>
          <p:nvPr/>
        </p:nvSpPr>
        <p:spPr bwMode="auto">
          <a:xfrm>
            <a:off x="4419600" y="6096000"/>
            <a:ext cx="1588" cy="6096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1707" name="Line 27"/>
          <p:cNvSpPr>
            <a:spLocks noChangeShapeType="1"/>
          </p:cNvSpPr>
          <p:nvPr/>
        </p:nvSpPr>
        <p:spPr bwMode="auto">
          <a:xfrm>
            <a:off x="50292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1708" name="Line 28"/>
          <p:cNvSpPr>
            <a:spLocks noChangeShapeType="1"/>
          </p:cNvSpPr>
          <p:nvPr/>
        </p:nvSpPr>
        <p:spPr bwMode="auto">
          <a:xfrm>
            <a:off x="56388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1709" name="Line 29"/>
          <p:cNvSpPr>
            <a:spLocks noChangeShapeType="1"/>
          </p:cNvSpPr>
          <p:nvPr/>
        </p:nvSpPr>
        <p:spPr bwMode="auto">
          <a:xfrm>
            <a:off x="62484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1710" name="Line 30"/>
          <p:cNvSpPr>
            <a:spLocks noChangeShapeType="1"/>
          </p:cNvSpPr>
          <p:nvPr/>
        </p:nvSpPr>
        <p:spPr bwMode="auto">
          <a:xfrm>
            <a:off x="69342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1711" name="Line 31"/>
          <p:cNvSpPr>
            <a:spLocks noChangeShapeType="1"/>
          </p:cNvSpPr>
          <p:nvPr/>
        </p:nvSpPr>
        <p:spPr bwMode="auto">
          <a:xfrm>
            <a:off x="75438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1712" name="Rectangle 32"/>
          <p:cNvSpPr>
            <a:spLocks/>
          </p:cNvSpPr>
          <p:nvPr/>
        </p:nvSpPr>
        <p:spPr bwMode="auto">
          <a:xfrm>
            <a:off x="5715000" y="62484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71713" name="Rectangle 33"/>
          <p:cNvSpPr>
            <a:spLocks/>
          </p:cNvSpPr>
          <p:nvPr/>
        </p:nvSpPr>
        <p:spPr bwMode="auto">
          <a:xfrm>
            <a:off x="4495800" y="62484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71714" name="Rectangle 34"/>
          <p:cNvSpPr>
            <a:spLocks/>
          </p:cNvSpPr>
          <p:nvPr/>
        </p:nvSpPr>
        <p:spPr bwMode="auto">
          <a:xfrm>
            <a:off x="5105400" y="62484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71715" name="Rectangle 35"/>
          <p:cNvSpPr>
            <a:spLocks/>
          </p:cNvSpPr>
          <p:nvPr/>
        </p:nvSpPr>
        <p:spPr bwMode="auto">
          <a:xfrm>
            <a:off x="1393825" y="6240463"/>
            <a:ext cx="23495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touch feet</a:t>
            </a:r>
          </a:p>
        </p:txBody>
      </p:sp>
      <p:sp>
        <p:nvSpPr>
          <p:cNvPr id="71716" name="Freeform 36"/>
          <p:cNvSpPr>
            <a:spLocks/>
          </p:cNvSpPr>
          <p:nvPr/>
        </p:nvSpPr>
        <p:spPr bwMode="auto">
          <a:xfrm>
            <a:off x="3581400" y="5867400"/>
            <a:ext cx="457200" cy="609600"/>
          </a:xfrm>
          <a:custGeom>
            <a:avLst/>
            <a:gdLst/>
            <a:ahLst/>
            <a:cxnLst>
              <a:cxn ang="0">
                <a:pos x="0" y="0"/>
              </a:cxn>
              <a:cxn ang="0">
                <a:pos x="10800" y="1800"/>
              </a:cxn>
              <a:cxn ang="0">
                <a:pos x="10800" y="9000"/>
              </a:cxn>
              <a:cxn ang="0">
                <a:pos x="21600" y="10800"/>
              </a:cxn>
              <a:cxn ang="0">
                <a:pos x="10800" y="12600"/>
              </a:cxn>
              <a:cxn ang="0">
                <a:pos x="10800" y="19800"/>
              </a:cxn>
              <a:cxn ang="0">
                <a:pos x="0" y="21600"/>
              </a:cxn>
            </a:cxnLst>
            <a:rect l="0" t="0" r="r" b="b"/>
            <a:pathLst>
              <a:path w="21600" h="2160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1717" name="Rectangle 37"/>
          <p:cNvSpPr>
            <a:spLocks/>
          </p:cNvSpPr>
          <p:nvPr/>
        </p:nvSpPr>
        <p:spPr bwMode="auto">
          <a:xfrm>
            <a:off x="4038600" y="6019800"/>
            <a:ext cx="4699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R</a:t>
            </a:r>
          </a:p>
        </p:txBody>
      </p:sp>
      <p:sp>
        <p:nvSpPr>
          <p:cNvPr id="71718" name="Rectangle 38"/>
          <p:cNvSpPr>
            <a:spLocks/>
          </p:cNvSpPr>
          <p:nvPr/>
        </p:nvSpPr>
        <p:spPr bwMode="auto">
          <a:xfrm>
            <a:off x="8077200" y="5943600"/>
            <a:ext cx="927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Day 1</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ChangeArrowheads="1"/>
          </p:cNvSpPr>
          <p:nvPr>
            <p:ph type="title"/>
          </p:nvPr>
        </p:nvSpPr>
        <p:spPr>
          <a:ln/>
        </p:spPr>
        <p:txBody>
          <a:bodyPr rIns="132080"/>
          <a:lstStyle/>
          <a:p>
            <a:r>
              <a:rPr lang="en-US"/>
              <a:t>Add new concept</a:t>
            </a:r>
          </a:p>
        </p:txBody>
      </p:sp>
      <p:sp>
        <p:nvSpPr>
          <p:cNvPr id="72706" name="Rectangle 2"/>
          <p:cNvSpPr>
            <a:spLocks noChangeArrowheads="1"/>
          </p:cNvSpPr>
          <p:nvPr>
            <p:ph type="body" idx="1"/>
          </p:nvPr>
        </p:nvSpPr>
        <p:spPr>
          <a:ln/>
        </p:spPr>
        <p:txBody>
          <a:bodyPr rIns="132080"/>
          <a:lstStyle/>
          <a:p>
            <a:pPr>
              <a:buFont typeface="Arial" charset="0"/>
              <a:buNone/>
            </a:pPr>
            <a:r>
              <a:rPr lang="en-US"/>
              <a:t>“Do this”		“Do this”		“Do this”</a:t>
            </a:r>
          </a:p>
        </p:txBody>
      </p:sp>
      <p:pic>
        <p:nvPicPr>
          <p:cNvPr id="72707" name="Picture 3"/>
          <p:cNvPicPr>
            <a:picLocks noChangeArrowheads="1"/>
          </p:cNvPicPr>
          <p:nvPr/>
        </p:nvPicPr>
        <p:blipFill>
          <a:blip r:embed="rId2" cstate="print"/>
          <a:srcRect/>
          <a:stretch>
            <a:fillRect/>
          </a:stretch>
        </p:blipFill>
        <p:spPr bwMode="auto">
          <a:xfrm>
            <a:off x="533400" y="2133600"/>
            <a:ext cx="1806575" cy="1905000"/>
          </a:xfrm>
          <a:prstGeom prst="rect">
            <a:avLst/>
          </a:prstGeom>
          <a:noFill/>
          <a:ln w="9525" cap="flat">
            <a:noFill/>
            <a:miter lim="800000"/>
            <a:headEnd/>
            <a:tailEnd/>
          </a:ln>
        </p:spPr>
      </p:pic>
      <p:pic>
        <p:nvPicPr>
          <p:cNvPr id="72708" name="Picture 4"/>
          <p:cNvPicPr>
            <a:picLocks noChangeArrowheads="1"/>
          </p:cNvPicPr>
          <p:nvPr/>
        </p:nvPicPr>
        <p:blipFill>
          <a:blip r:embed="rId2" cstate="print"/>
          <a:srcRect/>
          <a:stretch>
            <a:fillRect/>
          </a:stretch>
        </p:blipFill>
        <p:spPr bwMode="auto">
          <a:xfrm>
            <a:off x="3276600" y="2133600"/>
            <a:ext cx="1806575" cy="1905000"/>
          </a:xfrm>
          <a:prstGeom prst="rect">
            <a:avLst/>
          </a:prstGeom>
          <a:noFill/>
          <a:ln w="9525" cap="flat">
            <a:noFill/>
            <a:miter lim="800000"/>
            <a:headEnd/>
            <a:tailEnd/>
          </a:ln>
        </p:spPr>
      </p:pic>
      <p:pic>
        <p:nvPicPr>
          <p:cNvPr id="72709" name="Picture 5"/>
          <p:cNvPicPr>
            <a:picLocks noChangeArrowheads="1"/>
          </p:cNvPicPr>
          <p:nvPr/>
        </p:nvPicPr>
        <p:blipFill>
          <a:blip r:embed="rId2" cstate="print"/>
          <a:srcRect/>
          <a:stretch>
            <a:fillRect/>
          </a:stretch>
        </p:blipFill>
        <p:spPr bwMode="auto">
          <a:xfrm>
            <a:off x="5943600" y="2133600"/>
            <a:ext cx="1806575" cy="1905000"/>
          </a:xfrm>
          <a:prstGeom prst="rect">
            <a:avLst/>
          </a:prstGeom>
          <a:noFill/>
          <a:ln w="9525" cap="flat">
            <a:noFill/>
            <a:miter lim="800000"/>
            <a:headEnd/>
            <a:tailEnd/>
          </a:ln>
        </p:spPr>
      </p:pic>
      <p:sp>
        <p:nvSpPr>
          <p:cNvPr id="72710" name="Rectangle 6"/>
          <p:cNvSpPr>
            <a:spLocks/>
          </p:cNvSpPr>
          <p:nvPr/>
        </p:nvSpPr>
        <p:spPr bwMode="auto">
          <a:xfrm>
            <a:off x="1371600" y="5486400"/>
            <a:ext cx="6705600" cy="533400"/>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2711" name="Line 7"/>
          <p:cNvSpPr>
            <a:spLocks noChangeShapeType="1"/>
          </p:cNvSpPr>
          <p:nvPr/>
        </p:nvSpPr>
        <p:spPr bwMode="auto">
          <a:xfrm>
            <a:off x="38100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2712" name="Line 8"/>
          <p:cNvSpPr>
            <a:spLocks noChangeShapeType="1"/>
          </p:cNvSpPr>
          <p:nvPr/>
        </p:nvSpPr>
        <p:spPr bwMode="auto">
          <a:xfrm>
            <a:off x="44196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2713" name="Line 9"/>
          <p:cNvSpPr>
            <a:spLocks noChangeShapeType="1"/>
          </p:cNvSpPr>
          <p:nvPr/>
        </p:nvSpPr>
        <p:spPr bwMode="auto">
          <a:xfrm>
            <a:off x="5029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2714" name="Line 10"/>
          <p:cNvSpPr>
            <a:spLocks noChangeShapeType="1"/>
          </p:cNvSpPr>
          <p:nvPr/>
        </p:nvSpPr>
        <p:spPr bwMode="auto">
          <a:xfrm>
            <a:off x="5638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2715" name="Line 11"/>
          <p:cNvSpPr>
            <a:spLocks noChangeShapeType="1"/>
          </p:cNvSpPr>
          <p:nvPr/>
        </p:nvSpPr>
        <p:spPr bwMode="auto">
          <a:xfrm>
            <a:off x="62484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2716" name="Line 12"/>
          <p:cNvSpPr>
            <a:spLocks noChangeShapeType="1"/>
          </p:cNvSpPr>
          <p:nvPr/>
        </p:nvSpPr>
        <p:spPr bwMode="auto">
          <a:xfrm>
            <a:off x="69342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2717" name="Line 13"/>
          <p:cNvSpPr>
            <a:spLocks noChangeShapeType="1"/>
          </p:cNvSpPr>
          <p:nvPr/>
        </p:nvSpPr>
        <p:spPr bwMode="auto">
          <a:xfrm>
            <a:off x="7543800" y="54864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2718" name="Rectangle 14"/>
          <p:cNvSpPr>
            <a:spLocks/>
          </p:cNvSpPr>
          <p:nvPr/>
        </p:nvSpPr>
        <p:spPr bwMode="auto">
          <a:xfrm>
            <a:off x="1449388" y="5562600"/>
            <a:ext cx="2235200" cy="355600"/>
          </a:xfrm>
          <a:prstGeom prst="rect">
            <a:avLst/>
          </a:prstGeom>
          <a:noFill/>
          <a:ln w="12700" cap="flat">
            <a:noFill/>
            <a:miter lim="800000"/>
            <a:headEnd type="none" w="med" len="med"/>
            <a:tailEnd type="none" w="med" len="med"/>
          </a:ln>
        </p:spPr>
        <p:txBody>
          <a:bodyPr lIns="0" tIns="0" rIns="40639" bIns="0"/>
          <a:lstStyle/>
          <a:p>
            <a:pPr marL="39688" algn="ctr"/>
            <a:r>
              <a:rPr lang="en-US">
                <a:solidFill>
                  <a:schemeClr val="tx1"/>
                </a:solidFill>
                <a:cs typeface="Arial" charset="0"/>
              </a:rPr>
              <a:t>Touch nose</a:t>
            </a:r>
          </a:p>
        </p:txBody>
      </p:sp>
      <p:sp>
        <p:nvSpPr>
          <p:cNvPr id="72719" name="Rectangle 15"/>
          <p:cNvSpPr>
            <a:spLocks/>
          </p:cNvSpPr>
          <p:nvPr/>
        </p:nvSpPr>
        <p:spPr bwMode="auto">
          <a:xfrm>
            <a:off x="38862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72720" name="Rectangle 16"/>
          <p:cNvSpPr>
            <a:spLocks/>
          </p:cNvSpPr>
          <p:nvPr/>
        </p:nvSpPr>
        <p:spPr bwMode="auto">
          <a:xfrm>
            <a:off x="4419600" y="5562600"/>
            <a:ext cx="5207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72721" name="Rectangle 17"/>
          <p:cNvSpPr>
            <a:spLocks/>
          </p:cNvSpPr>
          <p:nvPr/>
        </p:nvSpPr>
        <p:spPr bwMode="auto">
          <a:xfrm>
            <a:off x="5105400" y="55626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ChangeArrowheads="1"/>
          </p:cNvSpPr>
          <p:nvPr>
            <p:ph type="title"/>
          </p:nvPr>
        </p:nvSpPr>
        <p:spPr>
          <a:ln/>
        </p:spPr>
        <p:txBody>
          <a:bodyPr rIns="132080"/>
          <a:lstStyle/>
          <a:p>
            <a:r>
              <a:rPr lang="en-US" sz="4000"/>
              <a:t>Put it in random </a:t>
            </a:r>
            <a:br>
              <a:rPr lang="en-US" sz="4000"/>
            </a:br>
            <a:r>
              <a:rPr lang="en-US" sz="4000"/>
              <a:t>(2 consecutive days)</a:t>
            </a:r>
          </a:p>
        </p:txBody>
      </p:sp>
      <p:sp>
        <p:nvSpPr>
          <p:cNvPr id="73730" name="Rectangle 2"/>
          <p:cNvSpPr>
            <a:spLocks noChangeArrowheads="1"/>
          </p:cNvSpPr>
          <p:nvPr>
            <p:ph type="body" idx="1"/>
          </p:nvPr>
        </p:nvSpPr>
        <p:spPr>
          <a:ln/>
        </p:spPr>
        <p:txBody>
          <a:bodyPr rIns="132080"/>
          <a:lstStyle/>
          <a:p>
            <a:pPr>
              <a:buFont typeface="Arial" charset="0"/>
              <a:buNone/>
            </a:pPr>
            <a:r>
              <a:rPr lang="en-US"/>
              <a:t>“Do this”		“Do this”		“Do this”</a:t>
            </a:r>
          </a:p>
          <a:p>
            <a:pPr>
              <a:buFont typeface="Arial" charset="0"/>
              <a:buNone/>
            </a:pPr>
            <a:endParaRPr lang="en-US"/>
          </a:p>
          <a:p>
            <a:pPr>
              <a:buFont typeface="Arial" charset="0"/>
              <a:buNone/>
            </a:pPr>
            <a:endParaRPr lang="en-US"/>
          </a:p>
          <a:p>
            <a:pPr>
              <a:buFont typeface="Arial" charset="0"/>
              <a:buNone/>
            </a:pPr>
            <a:r>
              <a:rPr lang="en-US"/>
              <a:t>“Do this”		“Do this”		“Do this”</a:t>
            </a:r>
          </a:p>
        </p:txBody>
      </p:sp>
      <p:pic>
        <p:nvPicPr>
          <p:cNvPr id="73731" name="Picture 3"/>
          <p:cNvPicPr>
            <a:picLocks noChangeArrowheads="1"/>
          </p:cNvPicPr>
          <p:nvPr/>
        </p:nvPicPr>
        <p:blipFill>
          <a:blip r:embed="rId2" cstate="print"/>
          <a:srcRect/>
          <a:stretch>
            <a:fillRect/>
          </a:stretch>
        </p:blipFill>
        <p:spPr bwMode="auto">
          <a:xfrm>
            <a:off x="3429000" y="2133600"/>
            <a:ext cx="1228725" cy="1295400"/>
          </a:xfrm>
          <a:prstGeom prst="rect">
            <a:avLst/>
          </a:prstGeom>
          <a:noFill/>
          <a:ln w="9525" cap="flat">
            <a:noFill/>
            <a:miter lim="800000"/>
            <a:headEnd/>
            <a:tailEnd/>
          </a:ln>
        </p:spPr>
      </p:pic>
      <p:pic>
        <p:nvPicPr>
          <p:cNvPr id="73732" name="Picture 4"/>
          <p:cNvPicPr>
            <a:picLocks noChangeArrowheads="1"/>
          </p:cNvPicPr>
          <p:nvPr/>
        </p:nvPicPr>
        <p:blipFill>
          <a:blip r:embed="rId2" cstate="print"/>
          <a:srcRect/>
          <a:stretch>
            <a:fillRect/>
          </a:stretch>
        </p:blipFill>
        <p:spPr bwMode="auto">
          <a:xfrm>
            <a:off x="685800" y="3962400"/>
            <a:ext cx="1228725" cy="1295400"/>
          </a:xfrm>
          <a:prstGeom prst="rect">
            <a:avLst/>
          </a:prstGeom>
          <a:noFill/>
          <a:ln w="9525" cap="flat">
            <a:noFill/>
            <a:miter lim="800000"/>
            <a:headEnd/>
            <a:tailEnd/>
          </a:ln>
        </p:spPr>
      </p:pic>
      <p:pic>
        <p:nvPicPr>
          <p:cNvPr id="73733" name="Picture 5"/>
          <p:cNvPicPr>
            <a:picLocks noChangeArrowheads="1"/>
          </p:cNvPicPr>
          <p:nvPr/>
        </p:nvPicPr>
        <p:blipFill>
          <a:blip r:embed="rId2" cstate="print"/>
          <a:srcRect/>
          <a:stretch>
            <a:fillRect/>
          </a:stretch>
        </p:blipFill>
        <p:spPr bwMode="auto">
          <a:xfrm>
            <a:off x="6172200" y="3962400"/>
            <a:ext cx="1228725" cy="1295400"/>
          </a:xfrm>
          <a:prstGeom prst="rect">
            <a:avLst/>
          </a:prstGeom>
          <a:noFill/>
          <a:ln w="9525" cap="flat">
            <a:noFill/>
            <a:miter lim="800000"/>
            <a:headEnd/>
            <a:tailEnd/>
          </a:ln>
        </p:spPr>
      </p:pic>
      <p:pic>
        <p:nvPicPr>
          <p:cNvPr id="73734" name="Picture 6"/>
          <p:cNvPicPr>
            <a:picLocks noChangeArrowheads="1"/>
          </p:cNvPicPr>
          <p:nvPr/>
        </p:nvPicPr>
        <p:blipFill>
          <a:blip r:embed="rId3" cstate="print"/>
          <a:srcRect/>
          <a:stretch>
            <a:fillRect/>
          </a:stretch>
        </p:blipFill>
        <p:spPr bwMode="auto">
          <a:xfrm>
            <a:off x="6172200" y="2133600"/>
            <a:ext cx="1103313" cy="1293813"/>
          </a:xfrm>
          <a:prstGeom prst="rect">
            <a:avLst/>
          </a:prstGeom>
          <a:noFill/>
          <a:ln w="9525" cap="flat">
            <a:noFill/>
            <a:miter lim="800000"/>
            <a:headEnd/>
            <a:tailEnd/>
          </a:ln>
        </p:spPr>
      </p:pic>
      <p:pic>
        <p:nvPicPr>
          <p:cNvPr id="73735" name="Picture 7"/>
          <p:cNvPicPr>
            <a:picLocks noChangeArrowheads="1"/>
          </p:cNvPicPr>
          <p:nvPr/>
        </p:nvPicPr>
        <p:blipFill>
          <a:blip r:embed="rId4" cstate="print"/>
          <a:srcRect b="10526"/>
          <a:stretch>
            <a:fillRect/>
          </a:stretch>
        </p:blipFill>
        <p:spPr bwMode="auto">
          <a:xfrm>
            <a:off x="762000" y="2133600"/>
            <a:ext cx="1114425" cy="1295400"/>
          </a:xfrm>
          <a:prstGeom prst="rect">
            <a:avLst/>
          </a:prstGeom>
          <a:noFill/>
          <a:ln w="9525" cap="flat">
            <a:noFill/>
            <a:miter lim="800000"/>
            <a:headEnd/>
            <a:tailEnd/>
          </a:ln>
        </p:spPr>
      </p:pic>
      <p:pic>
        <p:nvPicPr>
          <p:cNvPr id="73736" name="Picture 8"/>
          <p:cNvPicPr>
            <a:picLocks noChangeArrowheads="1"/>
          </p:cNvPicPr>
          <p:nvPr/>
        </p:nvPicPr>
        <p:blipFill>
          <a:blip r:embed="rId5" cstate="print"/>
          <a:srcRect/>
          <a:stretch>
            <a:fillRect/>
          </a:stretch>
        </p:blipFill>
        <p:spPr bwMode="auto">
          <a:xfrm>
            <a:off x="3429000" y="4038600"/>
            <a:ext cx="1333500" cy="1066800"/>
          </a:xfrm>
          <a:prstGeom prst="rect">
            <a:avLst/>
          </a:prstGeom>
          <a:noFill/>
          <a:ln w="9525" cap="flat">
            <a:noFill/>
            <a:miter lim="800000"/>
            <a:headEnd/>
            <a:tailEnd/>
          </a:ln>
        </p:spPr>
      </p:pic>
      <p:sp>
        <p:nvSpPr>
          <p:cNvPr id="73737" name="Rectangle 9"/>
          <p:cNvSpPr>
            <a:spLocks/>
          </p:cNvSpPr>
          <p:nvPr/>
        </p:nvSpPr>
        <p:spPr bwMode="auto">
          <a:xfrm>
            <a:off x="1371600" y="5562600"/>
            <a:ext cx="2832100" cy="546100"/>
          </a:xfrm>
          <a:prstGeom prst="rect">
            <a:avLst/>
          </a:prstGeom>
          <a:noFill/>
          <a:ln w="12700" cap="flat">
            <a:noFill/>
            <a:miter lim="800000"/>
            <a:headEnd type="none" w="med" len="med"/>
            <a:tailEnd type="none" w="med" len="med"/>
          </a:ln>
        </p:spPr>
        <p:txBody>
          <a:bodyPr lIns="0" tIns="0" rIns="40639" bIns="0"/>
          <a:lstStyle/>
          <a:p>
            <a:pPr marL="39688"/>
            <a:r>
              <a:rPr lang="en-US" sz="1600">
                <a:solidFill>
                  <a:schemeClr val="tx1"/>
                </a:solidFill>
                <a:cs typeface="Arial" charset="0"/>
              </a:rPr>
              <a:t>clap hands, stomp feet,</a:t>
            </a:r>
          </a:p>
          <a:p>
            <a:pPr marL="39688"/>
            <a:r>
              <a:rPr lang="en-US" sz="1600">
                <a:solidFill>
                  <a:schemeClr val="tx1"/>
                </a:solidFill>
                <a:cs typeface="Arial" charset="0"/>
              </a:rPr>
              <a:t>touch head, touch feet</a:t>
            </a:r>
          </a:p>
        </p:txBody>
      </p:sp>
      <p:grpSp>
        <p:nvGrpSpPr>
          <p:cNvPr id="73740" name="Group 12"/>
          <p:cNvGrpSpPr>
            <a:grpSpLocks/>
          </p:cNvGrpSpPr>
          <p:nvPr/>
        </p:nvGrpSpPr>
        <p:grpSpPr bwMode="auto">
          <a:xfrm>
            <a:off x="1371600" y="5638800"/>
            <a:ext cx="6705600" cy="533400"/>
            <a:chOff x="0" y="0"/>
            <a:chExt cx="4224" cy="336"/>
          </a:xfrm>
        </p:grpSpPr>
        <p:sp>
          <p:nvSpPr>
            <p:cNvPr id="73738" name="Rectangle 10"/>
            <p:cNvSpPr>
              <a:spLocks/>
            </p:cNvSpPr>
            <p:nvPr/>
          </p:nvSpPr>
          <p:spPr bwMode="auto">
            <a:xfrm>
              <a:off x="0" y="0"/>
              <a:ext cx="4224" cy="336"/>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3739" name="Rectangle 11"/>
            <p:cNvSpPr>
              <a:spLocks/>
            </p:cNvSpPr>
            <p:nvPr/>
          </p:nvSpPr>
          <p:spPr bwMode="auto">
            <a:xfrm>
              <a:off x="0" y="0"/>
              <a:ext cx="4224" cy="336"/>
            </a:xfrm>
            <a:prstGeom prst="rect">
              <a:avLst/>
            </a:prstGeom>
            <a:noFill/>
            <a:ln w="12700" cap="flat">
              <a:noFill/>
              <a:miter lim="800000"/>
              <a:headEnd type="none" w="med" len="med"/>
              <a:tailEnd type="none" w="med" len="med"/>
            </a:ln>
          </p:spPr>
          <p:txBody>
            <a:bodyPr wrap="none" lIns="0" tIns="0" rIns="0" bIns="0">
              <a:spAutoFit/>
            </a:bodyPr>
            <a:lstStyle/>
            <a:p>
              <a:endParaRPr lang="en-US"/>
            </a:p>
          </p:txBody>
        </p:sp>
      </p:grpSp>
      <p:sp>
        <p:nvSpPr>
          <p:cNvPr id="73741" name="Line 13"/>
          <p:cNvSpPr>
            <a:spLocks noChangeShapeType="1"/>
          </p:cNvSpPr>
          <p:nvPr/>
        </p:nvSpPr>
        <p:spPr bwMode="auto">
          <a:xfrm>
            <a:off x="44196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3742" name="Line 14"/>
          <p:cNvSpPr>
            <a:spLocks noChangeShapeType="1"/>
          </p:cNvSpPr>
          <p:nvPr/>
        </p:nvSpPr>
        <p:spPr bwMode="auto">
          <a:xfrm>
            <a:off x="50292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3743" name="Line 15"/>
          <p:cNvSpPr>
            <a:spLocks noChangeShapeType="1"/>
          </p:cNvSpPr>
          <p:nvPr/>
        </p:nvSpPr>
        <p:spPr bwMode="auto">
          <a:xfrm>
            <a:off x="56388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3744" name="Line 16"/>
          <p:cNvSpPr>
            <a:spLocks noChangeShapeType="1"/>
          </p:cNvSpPr>
          <p:nvPr/>
        </p:nvSpPr>
        <p:spPr bwMode="auto">
          <a:xfrm>
            <a:off x="62484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3745" name="Line 17"/>
          <p:cNvSpPr>
            <a:spLocks noChangeShapeType="1"/>
          </p:cNvSpPr>
          <p:nvPr/>
        </p:nvSpPr>
        <p:spPr bwMode="auto">
          <a:xfrm>
            <a:off x="69342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3746" name="Line 18"/>
          <p:cNvSpPr>
            <a:spLocks noChangeShapeType="1"/>
          </p:cNvSpPr>
          <p:nvPr/>
        </p:nvSpPr>
        <p:spPr bwMode="auto">
          <a:xfrm>
            <a:off x="7543800" y="56388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3747" name="Rectangle 19"/>
          <p:cNvSpPr>
            <a:spLocks/>
          </p:cNvSpPr>
          <p:nvPr/>
        </p:nvSpPr>
        <p:spPr bwMode="auto">
          <a:xfrm>
            <a:off x="5715000" y="57150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73748" name="Rectangle 20"/>
          <p:cNvSpPr>
            <a:spLocks/>
          </p:cNvSpPr>
          <p:nvPr/>
        </p:nvSpPr>
        <p:spPr bwMode="auto">
          <a:xfrm>
            <a:off x="4419600" y="5715000"/>
            <a:ext cx="5207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a:t>
            </a:r>
          </a:p>
        </p:txBody>
      </p:sp>
      <p:sp>
        <p:nvSpPr>
          <p:cNvPr id="73749" name="Rectangle 21"/>
          <p:cNvSpPr>
            <a:spLocks/>
          </p:cNvSpPr>
          <p:nvPr/>
        </p:nvSpPr>
        <p:spPr bwMode="auto">
          <a:xfrm>
            <a:off x="5105400" y="57150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73750" name="Rectangle 22"/>
          <p:cNvSpPr>
            <a:spLocks/>
          </p:cNvSpPr>
          <p:nvPr/>
        </p:nvSpPr>
        <p:spPr bwMode="auto">
          <a:xfrm>
            <a:off x="1371600" y="6172200"/>
            <a:ext cx="6705600" cy="533400"/>
          </a:xfrm>
          <a:prstGeom prst="rect">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3751" name="Line 23"/>
          <p:cNvSpPr>
            <a:spLocks noChangeShapeType="1"/>
          </p:cNvSpPr>
          <p:nvPr/>
        </p:nvSpPr>
        <p:spPr bwMode="auto">
          <a:xfrm>
            <a:off x="4419600" y="6096000"/>
            <a:ext cx="1588" cy="6096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3752" name="Line 24"/>
          <p:cNvSpPr>
            <a:spLocks noChangeShapeType="1"/>
          </p:cNvSpPr>
          <p:nvPr/>
        </p:nvSpPr>
        <p:spPr bwMode="auto">
          <a:xfrm>
            <a:off x="50292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3753" name="Line 25"/>
          <p:cNvSpPr>
            <a:spLocks noChangeShapeType="1"/>
          </p:cNvSpPr>
          <p:nvPr/>
        </p:nvSpPr>
        <p:spPr bwMode="auto">
          <a:xfrm>
            <a:off x="56388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3754" name="Line 26"/>
          <p:cNvSpPr>
            <a:spLocks noChangeShapeType="1"/>
          </p:cNvSpPr>
          <p:nvPr/>
        </p:nvSpPr>
        <p:spPr bwMode="auto">
          <a:xfrm>
            <a:off x="62484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3755" name="Line 27"/>
          <p:cNvSpPr>
            <a:spLocks noChangeShapeType="1"/>
          </p:cNvSpPr>
          <p:nvPr/>
        </p:nvSpPr>
        <p:spPr bwMode="auto">
          <a:xfrm>
            <a:off x="69342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3756" name="Line 28"/>
          <p:cNvSpPr>
            <a:spLocks noChangeShapeType="1"/>
          </p:cNvSpPr>
          <p:nvPr/>
        </p:nvSpPr>
        <p:spPr bwMode="auto">
          <a:xfrm>
            <a:off x="7543800" y="6172200"/>
            <a:ext cx="1588" cy="533400"/>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3757" name="Rectangle 29"/>
          <p:cNvSpPr>
            <a:spLocks/>
          </p:cNvSpPr>
          <p:nvPr/>
        </p:nvSpPr>
        <p:spPr bwMode="auto">
          <a:xfrm>
            <a:off x="5715000" y="62484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73758" name="Rectangle 30"/>
          <p:cNvSpPr>
            <a:spLocks/>
          </p:cNvSpPr>
          <p:nvPr/>
        </p:nvSpPr>
        <p:spPr bwMode="auto">
          <a:xfrm>
            <a:off x="4495800" y="62484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73759" name="Rectangle 31"/>
          <p:cNvSpPr>
            <a:spLocks/>
          </p:cNvSpPr>
          <p:nvPr/>
        </p:nvSpPr>
        <p:spPr bwMode="auto">
          <a:xfrm>
            <a:off x="5105400" y="6248400"/>
            <a:ext cx="482600" cy="355600"/>
          </a:xfrm>
          <a:prstGeom prst="rect">
            <a:avLst/>
          </a:prstGeom>
          <a:noFill/>
          <a:ln w="12700" cap="flat">
            <a:noFill/>
            <a:miter lim="800000"/>
            <a:headEnd type="none" w="med" len="med"/>
            <a:tailEnd type="none" w="med" len="med"/>
          </a:ln>
        </p:spPr>
        <p:txBody>
          <a:bodyPr lIns="0" tIns="0" rIns="40639" bIns="0"/>
          <a:lstStyle/>
          <a:p>
            <a:pPr marL="39688"/>
            <a:r>
              <a:rPr lang="en-US">
                <a:solidFill>
                  <a:schemeClr val="tx1"/>
                </a:solidFill>
                <a:cs typeface="Arial" charset="0"/>
              </a:rPr>
              <a:t> +</a:t>
            </a:r>
          </a:p>
        </p:txBody>
      </p:sp>
      <p:sp>
        <p:nvSpPr>
          <p:cNvPr id="73760" name="Rectangle 32"/>
          <p:cNvSpPr>
            <a:spLocks/>
          </p:cNvSpPr>
          <p:nvPr/>
        </p:nvSpPr>
        <p:spPr bwMode="auto">
          <a:xfrm>
            <a:off x="1393825" y="6240463"/>
            <a:ext cx="23495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        touch nose</a:t>
            </a:r>
          </a:p>
        </p:txBody>
      </p:sp>
      <p:sp>
        <p:nvSpPr>
          <p:cNvPr id="73761" name="Freeform 33"/>
          <p:cNvSpPr>
            <a:spLocks/>
          </p:cNvSpPr>
          <p:nvPr/>
        </p:nvSpPr>
        <p:spPr bwMode="auto">
          <a:xfrm>
            <a:off x="3581400" y="5867400"/>
            <a:ext cx="457200" cy="609600"/>
          </a:xfrm>
          <a:custGeom>
            <a:avLst/>
            <a:gdLst/>
            <a:ahLst/>
            <a:cxnLst>
              <a:cxn ang="0">
                <a:pos x="0" y="0"/>
              </a:cxn>
              <a:cxn ang="0">
                <a:pos x="10800" y="1800"/>
              </a:cxn>
              <a:cxn ang="0">
                <a:pos x="10800" y="9000"/>
              </a:cxn>
              <a:cxn ang="0">
                <a:pos x="21600" y="10800"/>
              </a:cxn>
              <a:cxn ang="0">
                <a:pos x="10800" y="12600"/>
              </a:cxn>
              <a:cxn ang="0">
                <a:pos x="10800" y="19800"/>
              </a:cxn>
              <a:cxn ang="0">
                <a:pos x="0" y="21600"/>
              </a:cxn>
            </a:cxnLst>
            <a:rect l="0" t="0" r="r" b="b"/>
            <a:pathLst>
              <a:path w="21600" h="2160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a:solidFill>
              <a:schemeClr val="tx1"/>
            </a:solidFill>
            <a:prstDash val="solid"/>
            <a:round/>
            <a:headEnd type="none" w="med" len="med"/>
            <a:tailEnd type="none" w="med" len="med"/>
          </a:ln>
        </p:spPr>
        <p:txBody>
          <a:bodyPr lIns="0" tIns="0" rIns="0" bIns="0"/>
          <a:lstStyle/>
          <a:p>
            <a:endParaRPr lang="en-US"/>
          </a:p>
        </p:txBody>
      </p:sp>
      <p:sp>
        <p:nvSpPr>
          <p:cNvPr id="73762" name="Rectangle 34"/>
          <p:cNvSpPr>
            <a:spLocks/>
          </p:cNvSpPr>
          <p:nvPr/>
        </p:nvSpPr>
        <p:spPr bwMode="auto">
          <a:xfrm>
            <a:off x="4038600" y="6019800"/>
            <a:ext cx="4699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R</a:t>
            </a:r>
          </a:p>
        </p:txBody>
      </p:sp>
      <p:sp>
        <p:nvSpPr>
          <p:cNvPr id="73763" name="Rectangle 35"/>
          <p:cNvSpPr>
            <a:spLocks/>
          </p:cNvSpPr>
          <p:nvPr/>
        </p:nvSpPr>
        <p:spPr bwMode="auto">
          <a:xfrm>
            <a:off x="8077200" y="5943600"/>
            <a:ext cx="927100" cy="3556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Day 1</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9" name="Group 7"/>
          <p:cNvGrpSpPr>
            <a:grpSpLocks/>
          </p:cNvGrpSpPr>
          <p:nvPr/>
        </p:nvGrpSpPr>
        <p:grpSpPr bwMode="auto">
          <a:xfrm>
            <a:off x="1676400" y="152400"/>
            <a:ext cx="5867400" cy="762000"/>
            <a:chOff x="0" y="0"/>
            <a:chExt cx="3696" cy="480"/>
          </a:xfrm>
        </p:grpSpPr>
        <p:sp>
          <p:nvSpPr>
            <p:cNvPr id="74753" name="AutoShape 1"/>
            <p:cNvSpPr>
              <a:spLocks/>
            </p:cNvSpPr>
            <p:nvPr/>
          </p:nvSpPr>
          <p:spPr bwMode="auto">
            <a:xfrm>
              <a:off x="0" y="0"/>
              <a:ext cx="3696" cy="480"/>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8EB4E3"/>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74754" name="AutoShape 2"/>
            <p:cNvSpPr>
              <a:spLocks/>
            </p:cNvSpPr>
            <p:nvPr/>
          </p:nvSpPr>
          <p:spPr bwMode="auto">
            <a:xfrm>
              <a:off x="0" y="0"/>
              <a:ext cx="3696" cy="60"/>
            </a:xfrm>
            <a:custGeom>
              <a:avLst/>
              <a:gdLst>
                <a:gd name="T0" fmla="*/ 10800 w 21600"/>
                <a:gd name="T1" fmla="*/ 10800 h 21600"/>
              </a:gdLst>
              <a:ahLst/>
              <a:cxnLst>
                <a:cxn ang="0">
                  <a:pos x="T0" y="T1"/>
                </a:cxn>
              </a:cxnLst>
              <a:rect l="0" t="0" r="r" b="b"/>
              <a:pathLst>
                <a:path w="21600" h="21600">
                  <a:moveTo>
                    <a:pt x="0" y="0"/>
                  </a:moveTo>
                  <a:lnTo>
                    <a:pt x="351" y="21600"/>
                  </a:lnTo>
                  <a:lnTo>
                    <a:pt x="21249" y="21600"/>
                  </a:lnTo>
                  <a:lnTo>
                    <a:pt x="21600" y="0"/>
                  </a:lnTo>
                  <a:close/>
                  <a:moveTo>
                    <a:pt x="0" y="0"/>
                  </a:moveTo>
                </a:path>
              </a:pathLst>
            </a:custGeom>
            <a:solidFill>
              <a:srgbClr val="A4C3E8"/>
            </a:solidFill>
            <a:ln w="25400" cap="flat">
              <a:noFill/>
              <a:miter lim="800000"/>
              <a:headEnd type="none" w="med" len="med"/>
              <a:tailEnd type="none" w="med" len="med"/>
            </a:ln>
          </p:spPr>
          <p:txBody>
            <a:bodyPr lIns="0" tIns="0" rIns="0" bIns="0"/>
            <a:lstStyle/>
            <a:p>
              <a:endParaRPr lang="en-US"/>
            </a:p>
          </p:txBody>
        </p:sp>
        <p:sp>
          <p:nvSpPr>
            <p:cNvPr id="74755" name="AutoShape 3"/>
            <p:cNvSpPr>
              <a:spLocks/>
            </p:cNvSpPr>
            <p:nvPr/>
          </p:nvSpPr>
          <p:spPr bwMode="auto">
            <a:xfrm>
              <a:off x="0" y="0"/>
              <a:ext cx="60" cy="480"/>
            </a:xfrm>
            <a:custGeom>
              <a:avLst/>
              <a:gdLst>
                <a:gd name="T0" fmla="*/ 10800 w 21600"/>
                <a:gd name="T1" fmla="*/ 10800 h 21600"/>
              </a:gdLst>
              <a:ahLst/>
              <a:cxnLst>
                <a:cxn ang="0">
                  <a:pos x="T0" y="T1"/>
                </a:cxn>
              </a:cxnLst>
              <a:rect l="0" t="0" r="r" b="b"/>
              <a:pathLst>
                <a:path w="21600" h="21600">
                  <a:moveTo>
                    <a:pt x="0" y="0"/>
                  </a:moveTo>
                  <a:lnTo>
                    <a:pt x="21600" y="2700"/>
                  </a:lnTo>
                  <a:lnTo>
                    <a:pt x="21600" y="18900"/>
                  </a:lnTo>
                  <a:lnTo>
                    <a:pt x="0" y="21600"/>
                  </a:lnTo>
                  <a:close/>
                  <a:moveTo>
                    <a:pt x="0" y="0"/>
                  </a:moveTo>
                </a:path>
              </a:pathLst>
            </a:custGeom>
            <a:solidFill>
              <a:srgbClr val="BBD2EE"/>
            </a:solidFill>
            <a:ln w="25400" cap="flat">
              <a:noFill/>
              <a:miter lim="800000"/>
              <a:headEnd type="none" w="med" len="med"/>
              <a:tailEnd type="none" w="med" len="med"/>
            </a:ln>
          </p:spPr>
          <p:txBody>
            <a:bodyPr lIns="0" tIns="0" rIns="0" bIns="0"/>
            <a:lstStyle/>
            <a:p>
              <a:endParaRPr lang="en-US"/>
            </a:p>
          </p:txBody>
        </p:sp>
        <p:sp>
          <p:nvSpPr>
            <p:cNvPr id="74756" name="AutoShape 4"/>
            <p:cNvSpPr>
              <a:spLocks/>
            </p:cNvSpPr>
            <p:nvPr/>
          </p:nvSpPr>
          <p:spPr bwMode="auto">
            <a:xfrm>
              <a:off x="3636" y="0"/>
              <a:ext cx="60" cy="480"/>
            </a:xfrm>
            <a:custGeom>
              <a:avLst/>
              <a:gdLst>
                <a:gd name="T0" fmla="*/ 10800 w 21600"/>
                <a:gd name="T1" fmla="*/ 10800 h 21600"/>
              </a:gdLst>
              <a:ahLst/>
              <a:cxnLst>
                <a:cxn ang="0">
                  <a:pos x="T0" y="T1"/>
                </a:cxn>
              </a:cxnLst>
              <a:rect l="0" t="0" r="r" b="b"/>
              <a:pathLst>
                <a:path w="21600" h="21600">
                  <a:moveTo>
                    <a:pt x="21600" y="0"/>
                  </a:moveTo>
                  <a:lnTo>
                    <a:pt x="0" y="2700"/>
                  </a:lnTo>
                  <a:lnTo>
                    <a:pt x="0" y="18900"/>
                  </a:lnTo>
                  <a:lnTo>
                    <a:pt x="21600" y="21600"/>
                  </a:lnTo>
                  <a:close/>
                  <a:moveTo>
                    <a:pt x="21600" y="0"/>
                  </a:moveTo>
                </a:path>
              </a:pathLst>
            </a:custGeom>
            <a:solidFill>
              <a:srgbClr val="556C88"/>
            </a:solidFill>
            <a:ln w="25400" cap="flat">
              <a:noFill/>
              <a:miter lim="800000"/>
              <a:headEnd type="none" w="med" len="med"/>
              <a:tailEnd type="none" w="med" len="med"/>
            </a:ln>
          </p:spPr>
          <p:txBody>
            <a:bodyPr lIns="0" tIns="0" rIns="0" bIns="0"/>
            <a:lstStyle/>
            <a:p>
              <a:endParaRPr lang="en-US"/>
            </a:p>
          </p:txBody>
        </p:sp>
        <p:sp>
          <p:nvSpPr>
            <p:cNvPr id="74757" name="AutoShape 5"/>
            <p:cNvSpPr>
              <a:spLocks/>
            </p:cNvSpPr>
            <p:nvPr/>
          </p:nvSpPr>
          <p:spPr bwMode="auto">
            <a:xfrm>
              <a:off x="0" y="420"/>
              <a:ext cx="3696" cy="60"/>
            </a:xfrm>
            <a:custGeom>
              <a:avLst/>
              <a:gdLst>
                <a:gd name="T0" fmla="*/ 10800 w 21600"/>
                <a:gd name="T1" fmla="*/ 10800 h 21600"/>
              </a:gdLst>
              <a:ahLst/>
              <a:cxnLst>
                <a:cxn ang="0">
                  <a:pos x="T0" y="T1"/>
                </a:cxn>
              </a:cxnLst>
              <a:rect l="0" t="0" r="r" b="b"/>
              <a:pathLst>
                <a:path w="21600" h="21600">
                  <a:moveTo>
                    <a:pt x="21600" y="21600"/>
                  </a:moveTo>
                  <a:lnTo>
                    <a:pt x="21249" y="0"/>
                  </a:lnTo>
                  <a:lnTo>
                    <a:pt x="351" y="0"/>
                  </a:lnTo>
                  <a:lnTo>
                    <a:pt x="0" y="21600"/>
                  </a:lnTo>
                  <a:close/>
                  <a:moveTo>
                    <a:pt x="21600" y="21600"/>
                  </a:moveTo>
                </a:path>
              </a:pathLst>
            </a:custGeom>
            <a:solidFill>
              <a:srgbClr val="7190B5"/>
            </a:solidFill>
            <a:ln w="25400" cap="flat">
              <a:noFill/>
              <a:miter lim="800000"/>
              <a:headEnd type="none" w="med" len="med"/>
              <a:tailEnd type="none" w="med" len="med"/>
            </a:ln>
          </p:spPr>
          <p:txBody>
            <a:bodyPr lIns="0" tIns="0" rIns="0" bIns="0"/>
            <a:lstStyle/>
            <a:p>
              <a:endParaRPr lang="en-US"/>
            </a:p>
          </p:txBody>
        </p:sp>
        <p:sp>
          <p:nvSpPr>
            <p:cNvPr id="74758" name="AutoShape 6"/>
            <p:cNvSpPr>
              <a:spLocks/>
            </p:cNvSpPr>
            <p:nvPr/>
          </p:nvSpPr>
          <p:spPr bwMode="auto">
            <a:xfrm>
              <a:off x="0" y="0"/>
              <a:ext cx="3696" cy="480"/>
            </a:xfrm>
            <a:custGeom>
              <a:avLst/>
              <a:gdLst>
                <a:gd name="T0" fmla="*/ 10800 w 21600"/>
                <a:gd name="T1" fmla="*/ 10800 h 21600"/>
              </a:gdLst>
              <a:ahLst/>
              <a:cxnLst>
                <a:cxn ang="0">
                  <a:pos x="T0" y="T1"/>
                </a:cxn>
              </a:cxnLst>
              <a:rect l="0" t="0" r="r" b="b"/>
              <a:pathLst>
                <a:path w="21600" h="21600">
                  <a:moveTo>
                    <a:pt x="351" y="2700"/>
                  </a:moveTo>
                  <a:lnTo>
                    <a:pt x="351" y="18900"/>
                  </a:lnTo>
                  <a:lnTo>
                    <a:pt x="21249" y="18900"/>
                  </a:lnTo>
                  <a:lnTo>
                    <a:pt x="21249" y="2700"/>
                  </a:lnTo>
                  <a:close/>
                  <a:moveTo>
                    <a:pt x="0" y="0"/>
                  </a:moveTo>
                  <a:lnTo>
                    <a:pt x="351" y="2700"/>
                  </a:lnTo>
                  <a:moveTo>
                    <a:pt x="0" y="21600"/>
                  </a:moveTo>
                  <a:lnTo>
                    <a:pt x="351" y="18900"/>
                  </a:lnTo>
                  <a:moveTo>
                    <a:pt x="21600" y="21600"/>
                  </a:moveTo>
                  <a:lnTo>
                    <a:pt x="21249" y="18900"/>
                  </a:lnTo>
                  <a:moveTo>
                    <a:pt x="21600" y="0"/>
                  </a:moveTo>
                  <a:lnTo>
                    <a:pt x="21249" y="2700"/>
                  </a:lnTo>
                </a:path>
              </a:pathLst>
            </a:custGeom>
            <a:noFill/>
            <a:ln w="25400" cap="flat">
              <a:solidFill>
                <a:srgbClr val="385D8A"/>
              </a:solidFill>
              <a:prstDash val="solid"/>
              <a:miter lim="800000"/>
              <a:headEnd type="none" w="med" len="med"/>
              <a:tailEnd type="none" w="med" len="med"/>
            </a:ln>
          </p:spPr>
          <p:txBody>
            <a:bodyPr lIns="0" tIns="0" rIns="0" bIns="0"/>
            <a:lstStyle/>
            <a:p>
              <a:endParaRPr lang="en-US"/>
            </a:p>
          </p:txBody>
        </p:sp>
      </p:grpSp>
      <p:sp>
        <p:nvSpPr>
          <p:cNvPr id="74760" name="Rectangle 8"/>
          <p:cNvSpPr>
            <a:spLocks noChangeArrowheads="1"/>
          </p:cNvSpPr>
          <p:nvPr>
            <p:ph type="title"/>
          </p:nvPr>
        </p:nvSpPr>
        <p:spPr>
          <a:xfrm>
            <a:off x="381000" y="0"/>
            <a:ext cx="8229600" cy="1143000"/>
          </a:xfrm>
          <a:ln/>
        </p:spPr>
        <p:txBody>
          <a:bodyPr rIns="132080"/>
          <a:lstStyle/>
          <a:p>
            <a:r>
              <a:rPr lang="en-US" sz="3600"/>
              <a:t>  Last Minute Reminders</a:t>
            </a:r>
          </a:p>
        </p:txBody>
      </p:sp>
      <p:sp>
        <p:nvSpPr>
          <p:cNvPr id="74761" name="Rectangle 9"/>
          <p:cNvSpPr>
            <a:spLocks noChangeArrowheads="1"/>
          </p:cNvSpPr>
          <p:nvPr>
            <p:ph type="body" idx="1"/>
          </p:nvPr>
        </p:nvSpPr>
        <p:spPr>
          <a:xfrm>
            <a:off x="457200" y="1447800"/>
            <a:ext cx="8229600" cy="5410200"/>
          </a:xfrm>
          <a:ln/>
        </p:spPr>
        <p:txBody>
          <a:bodyPr rIns="132080"/>
          <a:lstStyle/>
          <a:p>
            <a:pPr marL="382588" lvl="1" indent="-342900">
              <a:buFont typeface="Arial" charset="0"/>
              <a:buChar char="•"/>
            </a:pPr>
            <a:r>
              <a:rPr lang="en-US" sz="2400"/>
              <a:t>Intersperse attending skills throughout the session.  It’s imperative that you have a student’s attention prior to giving an instructional cue.  Use your reinforcer to assist in gaining attention.</a:t>
            </a:r>
          </a:p>
          <a:p>
            <a:pPr marL="382588" lvl="1" indent="-342900">
              <a:buFont typeface="Arial" charset="0"/>
              <a:buChar char="•"/>
            </a:pPr>
            <a:endParaRPr lang="en-US" sz="2400"/>
          </a:p>
          <a:p>
            <a:pPr marL="382588" lvl="1" indent="-342900">
              <a:buFont typeface="Arial" charset="0"/>
              <a:buChar char="•"/>
            </a:pPr>
            <a:r>
              <a:rPr lang="en-US" sz="2400"/>
              <a:t>Lay items/pictures in front of child.  Place item/card to be matched above the items/pictures.  The student is to take the item/card from below and match it to the item/card above.</a:t>
            </a:r>
          </a:p>
          <a:p>
            <a:pPr marL="382588" lvl="1" indent="-342900">
              <a:buFont typeface="Arial" charset="0"/>
              <a:buChar char="•"/>
            </a:pPr>
            <a:endParaRPr lang="en-US" sz="2400"/>
          </a:p>
          <a:p>
            <a:pPr marL="382588" lvl="1" indent="-342900">
              <a:buFont typeface="Arial" charset="0"/>
              <a:buChar char="•"/>
            </a:pPr>
            <a:r>
              <a:rPr lang="en-US" sz="2400"/>
              <a:t>Remember to state the name of the object or action and then give social praise.  Vary your praise.</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p:cNvSpPr>
            <a:spLocks noGrp="1"/>
          </p:cNvSpPr>
          <p:nvPr>
            <p:ph type="sldNum" sz="quarter" idx="10"/>
          </p:nvPr>
        </p:nvSpPr>
        <p:spPr/>
        <p:txBody>
          <a:bodyPr/>
          <a:lstStyle/>
          <a:p>
            <a:fld id="{BF00BC28-7DF7-4A0E-B9C8-25FCE0E2F787}" type="slidenum">
              <a:rPr lang="en-US"/>
              <a:pPr/>
              <a:t>6</a:t>
            </a:fld>
            <a:endParaRPr lang="en-US"/>
          </a:p>
        </p:txBody>
      </p:sp>
      <p:sp>
        <p:nvSpPr>
          <p:cNvPr id="11265" name="Rectangle 1"/>
          <p:cNvSpPr>
            <a:spLocks noChangeArrowheads="1"/>
          </p:cNvSpPr>
          <p:nvPr>
            <p:ph type="title"/>
          </p:nvPr>
        </p:nvSpPr>
        <p:spPr>
          <a:xfrm>
            <a:off x="381000" y="152400"/>
            <a:ext cx="8229600" cy="1447800"/>
          </a:xfrm>
          <a:ln/>
        </p:spPr>
        <p:txBody>
          <a:bodyPr rIns="132080"/>
          <a:lstStyle/>
          <a:p>
            <a:r>
              <a:rPr lang="en-US"/>
              <a:t>Correct Response</a:t>
            </a:r>
          </a:p>
        </p:txBody>
      </p:sp>
      <p:grpSp>
        <p:nvGrpSpPr>
          <p:cNvPr id="11272" name="Group 8"/>
          <p:cNvGrpSpPr>
            <a:grpSpLocks/>
          </p:cNvGrpSpPr>
          <p:nvPr/>
        </p:nvGrpSpPr>
        <p:grpSpPr bwMode="auto">
          <a:xfrm>
            <a:off x="2057400" y="457200"/>
            <a:ext cx="5181600" cy="914400"/>
            <a:chOff x="0" y="0"/>
            <a:chExt cx="3264" cy="576"/>
          </a:xfrm>
        </p:grpSpPr>
        <p:sp>
          <p:nvSpPr>
            <p:cNvPr id="11266" name="AutoShape 2"/>
            <p:cNvSpPr>
              <a:spLocks/>
            </p:cNvSpPr>
            <p:nvPr/>
          </p:nvSpPr>
          <p:spPr bwMode="auto">
            <a:xfrm>
              <a:off x="0" y="0"/>
              <a:ext cx="3264" cy="576"/>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8EB4E3"/>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11267" name="AutoShape 3"/>
            <p:cNvSpPr>
              <a:spLocks/>
            </p:cNvSpPr>
            <p:nvPr/>
          </p:nvSpPr>
          <p:spPr bwMode="auto">
            <a:xfrm>
              <a:off x="0" y="0"/>
              <a:ext cx="3264" cy="72"/>
            </a:xfrm>
            <a:custGeom>
              <a:avLst/>
              <a:gdLst>
                <a:gd name="T0" fmla="*/ 10800 w 21600"/>
                <a:gd name="T1" fmla="*/ 10800 h 21600"/>
              </a:gdLst>
              <a:ahLst/>
              <a:cxnLst>
                <a:cxn ang="0">
                  <a:pos x="T0" y="T1"/>
                </a:cxn>
              </a:cxnLst>
              <a:rect l="0" t="0" r="r" b="b"/>
              <a:pathLst>
                <a:path w="21600" h="21600">
                  <a:moveTo>
                    <a:pt x="0" y="0"/>
                  </a:moveTo>
                  <a:lnTo>
                    <a:pt x="476" y="21600"/>
                  </a:lnTo>
                  <a:lnTo>
                    <a:pt x="21124" y="21600"/>
                  </a:lnTo>
                  <a:lnTo>
                    <a:pt x="21600" y="0"/>
                  </a:lnTo>
                  <a:close/>
                  <a:moveTo>
                    <a:pt x="0" y="0"/>
                  </a:moveTo>
                </a:path>
              </a:pathLst>
            </a:custGeom>
            <a:solidFill>
              <a:srgbClr val="A4C3E8"/>
            </a:solidFill>
            <a:ln w="25400" cap="flat">
              <a:noFill/>
              <a:miter lim="800000"/>
              <a:headEnd type="none" w="med" len="med"/>
              <a:tailEnd type="none" w="med" len="med"/>
            </a:ln>
          </p:spPr>
          <p:txBody>
            <a:bodyPr lIns="0" tIns="0" rIns="0" bIns="0"/>
            <a:lstStyle/>
            <a:p>
              <a:endParaRPr lang="en-US"/>
            </a:p>
          </p:txBody>
        </p:sp>
        <p:sp>
          <p:nvSpPr>
            <p:cNvPr id="11268" name="AutoShape 4"/>
            <p:cNvSpPr>
              <a:spLocks/>
            </p:cNvSpPr>
            <p:nvPr/>
          </p:nvSpPr>
          <p:spPr bwMode="auto">
            <a:xfrm>
              <a:off x="0" y="0"/>
              <a:ext cx="72" cy="576"/>
            </a:xfrm>
            <a:custGeom>
              <a:avLst/>
              <a:gdLst>
                <a:gd name="T0" fmla="*/ 10800 w 21600"/>
                <a:gd name="T1" fmla="*/ 10800 h 21600"/>
              </a:gdLst>
              <a:ahLst/>
              <a:cxnLst>
                <a:cxn ang="0">
                  <a:pos x="T0" y="T1"/>
                </a:cxn>
              </a:cxnLst>
              <a:rect l="0" t="0" r="r" b="b"/>
              <a:pathLst>
                <a:path w="21600" h="21600">
                  <a:moveTo>
                    <a:pt x="0" y="0"/>
                  </a:moveTo>
                  <a:lnTo>
                    <a:pt x="21600" y="2700"/>
                  </a:lnTo>
                  <a:lnTo>
                    <a:pt x="21600" y="18900"/>
                  </a:lnTo>
                  <a:lnTo>
                    <a:pt x="0" y="21600"/>
                  </a:lnTo>
                  <a:close/>
                  <a:moveTo>
                    <a:pt x="0" y="0"/>
                  </a:moveTo>
                </a:path>
              </a:pathLst>
            </a:custGeom>
            <a:solidFill>
              <a:srgbClr val="BBD2EE"/>
            </a:solidFill>
            <a:ln w="25400" cap="flat">
              <a:noFill/>
              <a:miter lim="800000"/>
              <a:headEnd type="none" w="med" len="med"/>
              <a:tailEnd type="none" w="med" len="med"/>
            </a:ln>
          </p:spPr>
          <p:txBody>
            <a:bodyPr lIns="0" tIns="0" rIns="0" bIns="0"/>
            <a:lstStyle/>
            <a:p>
              <a:endParaRPr lang="en-US"/>
            </a:p>
          </p:txBody>
        </p:sp>
        <p:sp>
          <p:nvSpPr>
            <p:cNvPr id="11269" name="AutoShape 5"/>
            <p:cNvSpPr>
              <a:spLocks/>
            </p:cNvSpPr>
            <p:nvPr/>
          </p:nvSpPr>
          <p:spPr bwMode="auto">
            <a:xfrm>
              <a:off x="3192" y="0"/>
              <a:ext cx="72" cy="576"/>
            </a:xfrm>
            <a:custGeom>
              <a:avLst/>
              <a:gdLst>
                <a:gd name="T0" fmla="*/ 10800 w 21600"/>
                <a:gd name="T1" fmla="*/ 10800 h 21600"/>
              </a:gdLst>
              <a:ahLst/>
              <a:cxnLst>
                <a:cxn ang="0">
                  <a:pos x="T0" y="T1"/>
                </a:cxn>
              </a:cxnLst>
              <a:rect l="0" t="0" r="r" b="b"/>
              <a:pathLst>
                <a:path w="21600" h="21600">
                  <a:moveTo>
                    <a:pt x="21600" y="0"/>
                  </a:moveTo>
                  <a:lnTo>
                    <a:pt x="0" y="2700"/>
                  </a:lnTo>
                  <a:lnTo>
                    <a:pt x="0" y="18900"/>
                  </a:lnTo>
                  <a:lnTo>
                    <a:pt x="21600" y="21600"/>
                  </a:lnTo>
                  <a:close/>
                  <a:moveTo>
                    <a:pt x="21600" y="0"/>
                  </a:moveTo>
                </a:path>
              </a:pathLst>
            </a:custGeom>
            <a:solidFill>
              <a:srgbClr val="556C88"/>
            </a:solidFill>
            <a:ln w="25400" cap="flat">
              <a:noFill/>
              <a:miter lim="800000"/>
              <a:headEnd type="none" w="med" len="med"/>
              <a:tailEnd type="none" w="med" len="med"/>
            </a:ln>
          </p:spPr>
          <p:txBody>
            <a:bodyPr lIns="0" tIns="0" rIns="0" bIns="0"/>
            <a:lstStyle/>
            <a:p>
              <a:endParaRPr lang="en-US"/>
            </a:p>
          </p:txBody>
        </p:sp>
        <p:sp>
          <p:nvSpPr>
            <p:cNvPr id="11270" name="AutoShape 6"/>
            <p:cNvSpPr>
              <a:spLocks/>
            </p:cNvSpPr>
            <p:nvPr/>
          </p:nvSpPr>
          <p:spPr bwMode="auto">
            <a:xfrm>
              <a:off x="0" y="504"/>
              <a:ext cx="3264" cy="72"/>
            </a:xfrm>
            <a:custGeom>
              <a:avLst/>
              <a:gdLst>
                <a:gd name="T0" fmla="*/ 10800 w 21600"/>
                <a:gd name="T1" fmla="*/ 10800 h 21600"/>
              </a:gdLst>
              <a:ahLst/>
              <a:cxnLst>
                <a:cxn ang="0">
                  <a:pos x="T0" y="T1"/>
                </a:cxn>
              </a:cxnLst>
              <a:rect l="0" t="0" r="r" b="b"/>
              <a:pathLst>
                <a:path w="21600" h="21600">
                  <a:moveTo>
                    <a:pt x="21600" y="21600"/>
                  </a:moveTo>
                  <a:lnTo>
                    <a:pt x="21124" y="0"/>
                  </a:lnTo>
                  <a:lnTo>
                    <a:pt x="476" y="0"/>
                  </a:lnTo>
                  <a:lnTo>
                    <a:pt x="0" y="21600"/>
                  </a:lnTo>
                  <a:close/>
                  <a:moveTo>
                    <a:pt x="21600" y="21600"/>
                  </a:moveTo>
                </a:path>
              </a:pathLst>
            </a:custGeom>
            <a:solidFill>
              <a:srgbClr val="7190B5"/>
            </a:solidFill>
            <a:ln w="25400" cap="flat">
              <a:noFill/>
              <a:miter lim="800000"/>
              <a:headEnd type="none" w="med" len="med"/>
              <a:tailEnd type="none" w="med" len="med"/>
            </a:ln>
          </p:spPr>
          <p:txBody>
            <a:bodyPr lIns="0" tIns="0" rIns="0" bIns="0"/>
            <a:lstStyle/>
            <a:p>
              <a:endParaRPr lang="en-US"/>
            </a:p>
          </p:txBody>
        </p:sp>
        <p:sp>
          <p:nvSpPr>
            <p:cNvPr id="11271" name="AutoShape 7"/>
            <p:cNvSpPr>
              <a:spLocks/>
            </p:cNvSpPr>
            <p:nvPr/>
          </p:nvSpPr>
          <p:spPr bwMode="auto">
            <a:xfrm>
              <a:off x="0" y="0"/>
              <a:ext cx="3264" cy="576"/>
            </a:xfrm>
            <a:custGeom>
              <a:avLst/>
              <a:gdLst>
                <a:gd name="T0" fmla="*/ 10800 w 21600"/>
                <a:gd name="T1" fmla="*/ 10800 h 21600"/>
              </a:gdLst>
              <a:ahLst/>
              <a:cxnLst>
                <a:cxn ang="0">
                  <a:pos x="T0" y="T1"/>
                </a:cxn>
              </a:cxnLst>
              <a:rect l="0" t="0" r="r" b="b"/>
              <a:pathLst>
                <a:path w="21600" h="21600">
                  <a:moveTo>
                    <a:pt x="476" y="2700"/>
                  </a:moveTo>
                  <a:lnTo>
                    <a:pt x="476" y="18900"/>
                  </a:lnTo>
                  <a:lnTo>
                    <a:pt x="21124" y="18900"/>
                  </a:lnTo>
                  <a:lnTo>
                    <a:pt x="21124" y="2700"/>
                  </a:lnTo>
                  <a:close/>
                  <a:moveTo>
                    <a:pt x="0" y="0"/>
                  </a:moveTo>
                  <a:lnTo>
                    <a:pt x="476" y="2700"/>
                  </a:lnTo>
                  <a:moveTo>
                    <a:pt x="0" y="21600"/>
                  </a:moveTo>
                  <a:lnTo>
                    <a:pt x="476" y="18900"/>
                  </a:lnTo>
                  <a:moveTo>
                    <a:pt x="21600" y="21600"/>
                  </a:moveTo>
                  <a:lnTo>
                    <a:pt x="21124" y="18900"/>
                  </a:lnTo>
                  <a:moveTo>
                    <a:pt x="21600" y="0"/>
                  </a:moveTo>
                  <a:lnTo>
                    <a:pt x="21124" y="2700"/>
                  </a:lnTo>
                </a:path>
              </a:pathLst>
            </a:custGeom>
            <a:noFill/>
            <a:ln w="25400" cap="flat">
              <a:solidFill>
                <a:srgbClr val="385D8A"/>
              </a:solidFill>
              <a:prstDash val="solid"/>
              <a:miter lim="800000"/>
              <a:headEnd type="none" w="med" len="med"/>
              <a:tailEnd type="none" w="med" len="med"/>
            </a:ln>
          </p:spPr>
          <p:txBody>
            <a:bodyPr lIns="0" tIns="0" rIns="0" bIns="0"/>
            <a:lstStyle/>
            <a:p>
              <a:endParaRPr lang="en-US"/>
            </a:p>
          </p:txBody>
        </p:sp>
      </p:grpSp>
      <p:sp>
        <p:nvSpPr>
          <p:cNvPr id="11273" name="Rectangle 9"/>
          <p:cNvSpPr>
            <a:spLocks/>
          </p:cNvSpPr>
          <p:nvPr/>
        </p:nvSpPr>
        <p:spPr bwMode="auto">
          <a:xfrm>
            <a:off x="444500" y="152400"/>
            <a:ext cx="8229600" cy="1447800"/>
          </a:xfrm>
          <a:prstGeom prst="rect">
            <a:avLst/>
          </a:prstGeom>
          <a:noFill/>
          <a:ln w="12700" cap="flat">
            <a:noFill/>
            <a:miter lim="800000"/>
            <a:headEnd type="none" w="med" len="med"/>
            <a:tailEnd type="none" w="med" len="med"/>
          </a:ln>
        </p:spPr>
        <p:txBody>
          <a:bodyPr lIns="0" tIns="0" rIns="40639" bIns="0" anchor="ctr"/>
          <a:lstStyle/>
          <a:p>
            <a:pPr marL="39688" algn="ctr"/>
            <a:r>
              <a:rPr lang="en-US" sz="3600">
                <a:solidFill>
                  <a:schemeClr val="tx1"/>
                </a:solidFill>
                <a:latin typeface="Lucida Grande" charset="0"/>
                <a:ea typeface="Lucida Grande" charset="0"/>
                <a:cs typeface="Lucida Grande" charset="0"/>
                <a:sym typeface="Lucida Grande" charset="0"/>
              </a:rPr>
              <a:t>Functional Routines</a:t>
            </a:r>
          </a:p>
        </p:txBody>
      </p:sp>
      <p:pic>
        <p:nvPicPr>
          <p:cNvPr id="11274" name="Picture 10"/>
          <p:cNvPicPr>
            <a:picLocks noChangeArrowheads="1"/>
          </p:cNvPicPr>
          <p:nvPr/>
        </p:nvPicPr>
        <p:blipFill>
          <a:blip r:embed="rId2" cstate="print"/>
          <a:srcRect/>
          <a:stretch>
            <a:fillRect/>
          </a:stretch>
        </p:blipFill>
        <p:spPr bwMode="auto">
          <a:xfrm>
            <a:off x="673100" y="2273300"/>
            <a:ext cx="1885950" cy="2514600"/>
          </a:xfrm>
          <a:prstGeom prst="rect">
            <a:avLst/>
          </a:prstGeom>
          <a:noFill/>
          <a:ln w="9525" cap="flat">
            <a:noFill/>
            <a:miter lim="800000"/>
            <a:headEnd/>
            <a:tailEnd/>
          </a:ln>
        </p:spPr>
      </p:pic>
      <p:pic>
        <p:nvPicPr>
          <p:cNvPr id="11275" name="Picture 11"/>
          <p:cNvPicPr>
            <a:picLocks noChangeArrowheads="1"/>
          </p:cNvPicPr>
          <p:nvPr/>
        </p:nvPicPr>
        <p:blipFill>
          <a:blip r:embed="rId3" cstate="print"/>
          <a:srcRect/>
          <a:stretch>
            <a:fillRect/>
          </a:stretch>
        </p:blipFill>
        <p:spPr bwMode="auto">
          <a:xfrm>
            <a:off x="2730500" y="2273300"/>
            <a:ext cx="1887538" cy="2514600"/>
          </a:xfrm>
          <a:prstGeom prst="rect">
            <a:avLst/>
          </a:prstGeom>
          <a:noFill/>
          <a:ln w="9525" cap="flat">
            <a:noFill/>
            <a:miter lim="800000"/>
            <a:headEnd/>
            <a:tailEnd/>
          </a:ln>
        </p:spPr>
      </p:pic>
      <p:pic>
        <p:nvPicPr>
          <p:cNvPr id="11276" name="Picture 12"/>
          <p:cNvPicPr>
            <a:picLocks noChangeArrowheads="1"/>
          </p:cNvPicPr>
          <p:nvPr/>
        </p:nvPicPr>
        <p:blipFill>
          <a:blip r:embed="rId4" cstate="print"/>
          <a:srcRect/>
          <a:stretch>
            <a:fillRect/>
          </a:stretch>
        </p:blipFill>
        <p:spPr bwMode="auto">
          <a:xfrm>
            <a:off x="4787900" y="2273300"/>
            <a:ext cx="1885950" cy="2514600"/>
          </a:xfrm>
          <a:prstGeom prst="rect">
            <a:avLst/>
          </a:prstGeom>
          <a:noFill/>
          <a:ln w="9525" cap="flat">
            <a:noFill/>
            <a:miter lim="800000"/>
            <a:headEnd/>
            <a:tailEnd/>
          </a:ln>
        </p:spPr>
      </p:pic>
      <p:pic>
        <p:nvPicPr>
          <p:cNvPr id="11277" name="Picture 13"/>
          <p:cNvPicPr>
            <a:picLocks noChangeArrowheads="1"/>
          </p:cNvPicPr>
          <p:nvPr/>
        </p:nvPicPr>
        <p:blipFill>
          <a:blip r:embed="rId5" cstate="print"/>
          <a:srcRect/>
          <a:stretch>
            <a:fillRect/>
          </a:stretch>
        </p:blipFill>
        <p:spPr bwMode="auto">
          <a:xfrm>
            <a:off x="6845300" y="2273300"/>
            <a:ext cx="1885950" cy="2514600"/>
          </a:xfrm>
          <a:prstGeom prst="rect">
            <a:avLst/>
          </a:prstGeom>
          <a:noFill/>
          <a:ln w="9525" cap="flat">
            <a:noFill/>
            <a:miter lim="800000"/>
            <a:headEnd/>
            <a:tailEnd/>
          </a:ln>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ph type="title"/>
          </p:nvPr>
        </p:nvSpPr>
        <p:spPr>
          <a:xfrm>
            <a:off x="457200" y="-152400"/>
            <a:ext cx="8229600" cy="1143000"/>
          </a:xfrm>
          <a:ln/>
        </p:spPr>
        <p:txBody>
          <a:bodyPr rIns="132080"/>
          <a:lstStyle/>
          <a:p>
            <a:r>
              <a:rPr lang="en-US"/>
              <a:t>More reminders . . . . </a:t>
            </a:r>
          </a:p>
        </p:txBody>
      </p:sp>
      <p:sp>
        <p:nvSpPr>
          <p:cNvPr id="75778" name="Rectangle 2"/>
          <p:cNvSpPr>
            <a:spLocks noChangeArrowheads="1"/>
          </p:cNvSpPr>
          <p:nvPr>
            <p:ph type="body" idx="1"/>
          </p:nvPr>
        </p:nvSpPr>
        <p:spPr>
          <a:xfrm>
            <a:off x="457200" y="1143000"/>
            <a:ext cx="8229600" cy="5715000"/>
          </a:xfrm>
          <a:ln/>
        </p:spPr>
        <p:txBody>
          <a:bodyPr rIns="132080"/>
          <a:lstStyle/>
          <a:p>
            <a:pPr marL="382588" lvl="1" indent="-342900">
              <a:buFont typeface="Arial" charset="0"/>
              <a:buChar char="•"/>
            </a:pPr>
            <a:r>
              <a:rPr lang="en-US" sz="2400"/>
              <a:t>Leave the objects or pictures in the same location when implementing the correction procedure including the following trial.</a:t>
            </a:r>
          </a:p>
          <a:p>
            <a:pPr marL="382588" lvl="1" indent="-342900">
              <a:buFont typeface="Arial" charset="0"/>
              <a:buChar char="•"/>
            </a:pPr>
            <a:endParaRPr lang="en-US" sz="2400"/>
          </a:p>
          <a:p>
            <a:r>
              <a:rPr lang="en-US" sz="2400"/>
              <a:t>Don’t disrupt the rhythm of the correction procedure to take data.  </a:t>
            </a:r>
          </a:p>
          <a:p>
            <a:pPr marL="1182688" lvl="2"/>
            <a:r>
              <a:rPr lang="en-US" sz="2000"/>
              <a:t>Child makes error</a:t>
            </a:r>
          </a:p>
          <a:p>
            <a:pPr marL="1182688" lvl="2"/>
            <a:r>
              <a:rPr lang="en-US" sz="2000"/>
              <a:t>Re-present the cue and prompt for success</a:t>
            </a:r>
          </a:p>
          <a:p>
            <a:pPr marL="1182688" lvl="2"/>
            <a:r>
              <a:rPr lang="en-US" sz="2000"/>
              <a:t>Give social praise</a:t>
            </a:r>
          </a:p>
          <a:p>
            <a:pPr marL="1182688" lvl="2"/>
            <a:r>
              <a:rPr lang="en-US" sz="2000"/>
              <a:t>Immediately present cue again so child is more apt to independently respond correctly</a:t>
            </a:r>
          </a:p>
          <a:p>
            <a:pPr marL="1182688" lvl="2"/>
            <a:r>
              <a:rPr lang="en-US" sz="2000"/>
              <a:t>Take data as child is engage with reinforcer or putting token on board</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ChangeArrowheads="1"/>
          </p:cNvSpPr>
          <p:nvPr>
            <p:ph type="title"/>
          </p:nvPr>
        </p:nvSpPr>
        <p:spPr>
          <a:ln/>
        </p:spPr>
        <p:txBody>
          <a:bodyPr rIns="132080"/>
          <a:lstStyle/>
          <a:p>
            <a:r>
              <a:rPr lang="en-US"/>
              <a:t>More reminders . . . </a:t>
            </a:r>
          </a:p>
        </p:txBody>
      </p:sp>
      <p:sp>
        <p:nvSpPr>
          <p:cNvPr id="76802" name="Rectangle 2"/>
          <p:cNvSpPr>
            <a:spLocks noChangeArrowheads="1"/>
          </p:cNvSpPr>
          <p:nvPr>
            <p:ph type="body" idx="1"/>
          </p:nvPr>
        </p:nvSpPr>
        <p:spPr>
          <a:ln/>
        </p:spPr>
        <p:txBody>
          <a:bodyPr rIns="132080"/>
          <a:lstStyle/>
          <a:p>
            <a:pPr marL="382588" lvl="1" indent="-342900">
              <a:buFont typeface="Arial" charset="0"/>
              <a:buChar char="•"/>
            </a:pPr>
            <a:r>
              <a:rPr lang="en-US" sz="2400"/>
              <a:t>Don’t go into reinforced learning trial (RLT) when you are in random.  If the student has made three errors in a row in random, then you need to step back and re-teach what wasn’t learned.</a:t>
            </a:r>
          </a:p>
          <a:p>
            <a:pPr marL="382588" lvl="1" indent="-342900">
              <a:buFont typeface="Arial" charset="0"/>
              <a:buChar char="•"/>
            </a:pPr>
            <a:endParaRPr lang="en-US" sz="2400"/>
          </a:p>
          <a:p>
            <a:r>
              <a:rPr lang="en-US" sz="2400"/>
              <a:t>Fade your prompts as soon as possible in reinforced learning trial. This will increase independence and decrease the chance of prompt dependence.</a:t>
            </a:r>
          </a:p>
          <a:p>
            <a:endParaRPr lang="en-US" sz="2400"/>
          </a:p>
          <a:p>
            <a:r>
              <a:rPr lang="en-US" sz="2400"/>
              <a:t>End each session on a positive note and on your terms.  Maintain the instructional control.</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rrowheads="1"/>
          </p:cNvPicPr>
          <p:nvPr/>
        </p:nvPicPr>
        <p:blipFill>
          <a:blip r:embed="rId2" cstate="print"/>
          <a:srcRect/>
          <a:stretch>
            <a:fillRect/>
          </a:stretch>
        </p:blipFill>
        <p:spPr bwMode="auto">
          <a:xfrm>
            <a:off x="533400" y="304800"/>
            <a:ext cx="8153400" cy="6115050"/>
          </a:xfrm>
          <a:prstGeom prst="rect">
            <a:avLst/>
          </a:prstGeom>
          <a:noFill/>
          <a:ln w="9525" cap="flat">
            <a:noFill/>
            <a:miter lim="800000"/>
            <a:headEnd/>
            <a:tailEnd/>
          </a:ln>
        </p:spPr>
      </p:pic>
      <p:sp>
        <p:nvSpPr>
          <p:cNvPr id="77826" name="AutoShape 2"/>
          <p:cNvSpPr>
            <a:spLocks/>
          </p:cNvSpPr>
          <p:nvPr/>
        </p:nvSpPr>
        <p:spPr bwMode="auto">
          <a:xfrm>
            <a:off x="381000" y="3048000"/>
            <a:ext cx="5867400" cy="990600"/>
          </a:xfrm>
          <a:custGeom>
            <a:avLst/>
            <a:gdLst>
              <a:gd name="T0" fmla="*/ 10800 w 21600"/>
              <a:gd name="T1" fmla="*/ 10800 h 21600"/>
            </a:gdLst>
            <a:ahLst/>
            <a:cxnLst>
              <a:cxn ang="0">
                <a:pos x="T0" y="T1"/>
              </a:cxn>
            </a:cxnLst>
            <a:rect l="0" t="0" r="r" b="b"/>
            <a:pathLst>
              <a:path w="21600" h="21600">
                <a:moveTo>
                  <a:pt x="0" y="0"/>
                </a:moveTo>
                <a:lnTo>
                  <a:pt x="21600" y="0"/>
                </a:lnTo>
                <a:lnTo>
                  <a:pt x="21600" y="21600"/>
                </a:lnTo>
                <a:lnTo>
                  <a:pt x="0" y="21600"/>
                </a:lnTo>
                <a:close/>
                <a:moveTo>
                  <a:pt x="456" y="2700"/>
                </a:moveTo>
                <a:lnTo>
                  <a:pt x="456" y="18900"/>
                </a:lnTo>
                <a:lnTo>
                  <a:pt x="21144" y="18900"/>
                </a:lnTo>
                <a:lnTo>
                  <a:pt x="21144" y="2700"/>
                </a:lnTo>
                <a:close/>
                <a:moveTo>
                  <a:pt x="456" y="2700"/>
                </a:moveTo>
              </a:path>
            </a:pathLst>
          </a:custGeom>
          <a:solidFill>
            <a:srgbClr val="FFFF00"/>
          </a:solidFill>
          <a:ln w="25400" cap="flat">
            <a:solidFill>
              <a:srgbClr val="FFFF00"/>
            </a:solidFill>
            <a:prstDash val="solid"/>
            <a:round/>
            <a:headEnd type="none" w="med" len="med"/>
            <a:tailEnd type="none" w="med" len="med"/>
          </a:ln>
        </p:spPr>
        <p:txBody>
          <a:bodyPr lIns="0" tIns="0" rIns="0" bIns="0"/>
          <a:lstStyle/>
          <a:p>
            <a:endParaRPr lang="en-US"/>
          </a:p>
        </p:txBody>
      </p:sp>
      <p:sp>
        <p:nvSpPr>
          <p:cNvPr id="77827" name="Rectangle 3"/>
          <p:cNvSpPr>
            <a:spLocks/>
          </p:cNvSpPr>
          <p:nvPr/>
        </p:nvSpPr>
        <p:spPr bwMode="auto">
          <a:xfrm>
            <a:off x="6934200" y="3048000"/>
            <a:ext cx="1231900" cy="952500"/>
          </a:xfrm>
          <a:prstGeom prst="rect">
            <a:avLst/>
          </a:prstGeom>
          <a:solidFill>
            <a:srgbClr val="FFFFFF"/>
          </a:solidFill>
          <a:ln w="28575" cap="flat">
            <a:solidFill>
              <a:schemeClr val="tx1"/>
            </a:solidFill>
            <a:prstDash val="solid"/>
            <a:miter lim="800000"/>
            <a:headEnd type="none" w="med" len="med"/>
            <a:tailEnd type="none" w="med" len="med"/>
          </a:ln>
        </p:spPr>
        <p:txBody>
          <a:bodyPr lIns="0" tIns="0" rIns="40639" bIns="0"/>
          <a:lstStyle/>
          <a:p>
            <a:pPr marL="39688"/>
            <a:r>
              <a:rPr lang="en-US">
                <a:solidFill>
                  <a:schemeClr val="tx1"/>
                </a:solidFill>
                <a:latin typeface="Lucida Grande" charset="0"/>
                <a:ea typeface="Lucida Grande" charset="0"/>
                <a:cs typeface="Lucida Grande" charset="0"/>
                <a:sym typeface="Lucida Grande" charset="0"/>
              </a:rPr>
              <a:t>3 errors made in random</a:t>
            </a:r>
          </a:p>
        </p:txBody>
      </p:sp>
      <p:sp>
        <p:nvSpPr>
          <p:cNvPr id="77828" name="AutoShape 4"/>
          <p:cNvSpPr>
            <a:spLocks/>
          </p:cNvSpPr>
          <p:nvPr/>
        </p:nvSpPr>
        <p:spPr bwMode="auto">
          <a:xfrm>
            <a:off x="5334000" y="3581400"/>
            <a:ext cx="1524000" cy="381000"/>
          </a:xfrm>
          <a:prstGeom prst="leftArrow">
            <a:avLst>
              <a:gd name="adj1" fmla="val 50000"/>
              <a:gd name="adj2" fmla="val 50000"/>
            </a:avLst>
          </a:prstGeom>
          <a:solidFill>
            <a:srgbClr val="00000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77829" name="Rectangle 5"/>
          <p:cNvSpPr>
            <a:spLocks/>
          </p:cNvSpPr>
          <p:nvPr/>
        </p:nvSpPr>
        <p:spPr bwMode="auto">
          <a:xfrm>
            <a:off x="4953000" y="4191000"/>
            <a:ext cx="1993900" cy="1485900"/>
          </a:xfrm>
          <a:prstGeom prst="rect">
            <a:avLst/>
          </a:prstGeom>
          <a:solidFill>
            <a:srgbClr val="FFFFFF"/>
          </a:solidFill>
          <a:ln w="28575" cap="flat">
            <a:solidFill>
              <a:schemeClr val="tx1"/>
            </a:solidFill>
            <a:prstDash val="solid"/>
            <a:miter lim="800000"/>
            <a:headEnd type="none" w="med" len="med"/>
            <a:tailEnd type="none" w="med" len="med"/>
          </a:ln>
        </p:spPr>
        <p:txBody>
          <a:bodyPr lIns="0" tIns="0" rIns="40639" bIns="0"/>
          <a:lstStyle/>
          <a:p>
            <a:pPr marL="39688"/>
            <a:r>
              <a:rPr lang="en-US">
                <a:solidFill>
                  <a:schemeClr val="tx1"/>
                </a:solidFill>
                <a:latin typeface="Lucida Grande" charset="0"/>
                <a:ea typeface="Lucida Grande" charset="0"/>
                <a:cs typeface="Lucida Grande" charset="0"/>
                <a:sym typeface="Lucida Grande" charset="0"/>
              </a:rPr>
              <a:t>Go back and re-teach the skill and then put it back into random</a:t>
            </a:r>
          </a:p>
        </p:txBody>
      </p:sp>
      <p:sp>
        <p:nvSpPr>
          <p:cNvPr id="77830" name="Freeform 6"/>
          <p:cNvSpPr>
            <a:spLocks/>
          </p:cNvSpPr>
          <p:nvPr/>
        </p:nvSpPr>
        <p:spPr bwMode="auto">
          <a:xfrm>
            <a:off x="4419600" y="4191000"/>
            <a:ext cx="457200" cy="1219200"/>
          </a:xfrm>
          <a:custGeom>
            <a:avLst/>
            <a:gdLst/>
            <a:ahLst/>
            <a:cxnLst>
              <a:cxn ang="0">
                <a:pos x="0" y="0"/>
              </a:cxn>
              <a:cxn ang="0">
                <a:pos x="10800" y="675"/>
              </a:cxn>
              <a:cxn ang="0">
                <a:pos x="10800" y="10125"/>
              </a:cxn>
              <a:cxn ang="0">
                <a:pos x="21600" y="10800"/>
              </a:cxn>
              <a:cxn ang="0">
                <a:pos x="10800" y="11475"/>
              </a:cxn>
              <a:cxn ang="0">
                <a:pos x="10800" y="20925"/>
              </a:cxn>
              <a:cxn ang="0">
                <a:pos x="0" y="21600"/>
              </a:cxn>
            </a:cxnLst>
            <a:rect l="0" t="0" r="r" b="b"/>
            <a:pathLst>
              <a:path w="21600" h="21600">
                <a:moveTo>
                  <a:pt x="0" y="0"/>
                </a:moveTo>
                <a:cubicBezTo>
                  <a:pt x="5965" y="0"/>
                  <a:pt x="10800" y="302"/>
                  <a:pt x="10800" y="675"/>
                </a:cubicBezTo>
                <a:lnTo>
                  <a:pt x="10800" y="10125"/>
                </a:lnTo>
                <a:cubicBezTo>
                  <a:pt x="10800" y="10498"/>
                  <a:pt x="15635" y="10800"/>
                  <a:pt x="21600" y="10800"/>
                </a:cubicBezTo>
                <a:cubicBezTo>
                  <a:pt x="15635" y="10800"/>
                  <a:pt x="10800" y="11102"/>
                  <a:pt x="10800" y="11475"/>
                </a:cubicBezTo>
                <a:lnTo>
                  <a:pt x="10800" y="20925"/>
                </a:lnTo>
                <a:cubicBezTo>
                  <a:pt x="10800" y="21298"/>
                  <a:pt x="5965" y="21600"/>
                  <a:pt x="0" y="21600"/>
                </a:cubicBezTo>
              </a:path>
            </a:pathLst>
          </a:custGeom>
          <a:noFill/>
          <a:ln w="76200" cap="flat">
            <a:solidFill>
              <a:srgbClr val="FFFF00"/>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p:cNvPicPr>
            <a:picLocks noChangeArrowheads="1"/>
          </p:cNvPicPr>
          <p:nvPr/>
        </p:nvPicPr>
        <p:blipFill>
          <a:blip r:embed="rId2" cstate="print"/>
          <a:srcRect t="4355" b="21579"/>
          <a:stretch>
            <a:fillRect/>
          </a:stretch>
        </p:blipFill>
        <p:spPr bwMode="auto">
          <a:xfrm>
            <a:off x="1295400" y="0"/>
            <a:ext cx="7848600" cy="6950075"/>
          </a:xfrm>
          <a:prstGeom prst="rect">
            <a:avLst/>
          </a:prstGeom>
          <a:noFill/>
          <a:ln w="9525" cap="flat">
            <a:noFill/>
            <a:miter lim="800000"/>
            <a:headEnd/>
            <a:tailEnd/>
          </a:ln>
        </p:spPr>
      </p:pic>
      <p:pic>
        <p:nvPicPr>
          <p:cNvPr id="78850" name="Picture 2"/>
          <p:cNvPicPr>
            <a:picLocks noChangeArrowheads="1"/>
          </p:cNvPicPr>
          <p:nvPr/>
        </p:nvPicPr>
        <p:blipFill>
          <a:blip r:embed="rId3" cstate="print"/>
          <a:srcRect/>
          <a:stretch>
            <a:fillRect/>
          </a:stretch>
        </p:blipFill>
        <p:spPr bwMode="auto">
          <a:xfrm>
            <a:off x="115888" y="-6350"/>
            <a:ext cx="1042987" cy="7016750"/>
          </a:xfrm>
          <a:prstGeom prst="rect">
            <a:avLst/>
          </a:prstGeom>
          <a:noFill/>
          <a:ln w="9525" cap="flat">
            <a:noFill/>
            <a:miter lim="800000"/>
            <a:headEnd/>
            <a:tailEnd/>
          </a:ln>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rrowheads="1"/>
          </p:cNvPicPr>
          <p:nvPr/>
        </p:nvPicPr>
        <p:blipFill>
          <a:blip r:embed="rId2" cstate="print"/>
          <a:srcRect/>
          <a:stretch>
            <a:fillRect/>
          </a:stretch>
        </p:blipFill>
        <p:spPr bwMode="auto">
          <a:xfrm>
            <a:off x="533400" y="990600"/>
            <a:ext cx="8153400" cy="5761038"/>
          </a:xfrm>
          <a:prstGeom prst="rect">
            <a:avLst/>
          </a:prstGeom>
          <a:noFill/>
          <a:ln w="9525" cap="flat">
            <a:noFill/>
            <a:miter lim="800000"/>
            <a:headEnd/>
            <a:tailEnd/>
          </a:ln>
        </p:spPr>
      </p:pic>
      <p:grpSp>
        <p:nvGrpSpPr>
          <p:cNvPr id="79876" name="Group 4"/>
          <p:cNvGrpSpPr>
            <a:grpSpLocks/>
          </p:cNvGrpSpPr>
          <p:nvPr/>
        </p:nvGrpSpPr>
        <p:grpSpPr bwMode="auto">
          <a:xfrm>
            <a:off x="152400" y="0"/>
            <a:ext cx="3962400" cy="1447800"/>
            <a:chOff x="0" y="0"/>
            <a:chExt cx="2496" cy="911"/>
          </a:xfrm>
        </p:grpSpPr>
        <p:sp>
          <p:nvSpPr>
            <p:cNvPr id="79874" name="AutoShape 2"/>
            <p:cNvSpPr>
              <a:spLocks/>
            </p:cNvSpPr>
            <p:nvPr/>
          </p:nvSpPr>
          <p:spPr bwMode="auto">
            <a:xfrm>
              <a:off x="0" y="0"/>
              <a:ext cx="2496" cy="911"/>
            </a:xfrm>
            <a:custGeom>
              <a:avLst/>
              <a:gdLst>
                <a:gd name="T0" fmla="*/ 10800 w 21600"/>
                <a:gd name="T1" fmla="*/ 10800 h 21600"/>
              </a:gdLst>
              <a:ahLst/>
              <a:cxnLst>
                <a:cxn ang="0">
                  <a:pos x="T0" y="T1"/>
                </a:cxn>
              </a:cxnLst>
              <a:rect l="0" t="0" r="r" b="b"/>
              <a:pathLst>
                <a:path w="21600" h="21600">
                  <a:moveTo>
                    <a:pt x="10800" y="5800"/>
                  </a:moveTo>
                  <a:lnTo>
                    <a:pt x="8352" y="2295"/>
                  </a:lnTo>
                  <a:lnTo>
                    <a:pt x="7312" y="6320"/>
                  </a:lnTo>
                  <a:lnTo>
                    <a:pt x="370" y="2295"/>
                  </a:lnTo>
                  <a:lnTo>
                    <a:pt x="4627" y="7617"/>
                  </a:lnTo>
                  <a:lnTo>
                    <a:pt x="0" y="8615"/>
                  </a:lnTo>
                  <a:lnTo>
                    <a:pt x="3722" y="11775"/>
                  </a:lnTo>
                  <a:lnTo>
                    <a:pt x="135" y="14587"/>
                  </a:lnTo>
                  <a:lnTo>
                    <a:pt x="5667" y="13937"/>
                  </a:lnTo>
                  <a:lnTo>
                    <a:pt x="4762" y="17617"/>
                  </a:lnTo>
                  <a:lnTo>
                    <a:pt x="7715" y="15627"/>
                  </a:lnTo>
                  <a:lnTo>
                    <a:pt x="8485" y="21600"/>
                  </a:lnTo>
                  <a:lnTo>
                    <a:pt x="10532" y="14935"/>
                  </a:lnTo>
                  <a:lnTo>
                    <a:pt x="13247" y="19737"/>
                  </a:lnTo>
                  <a:lnTo>
                    <a:pt x="14020" y="14457"/>
                  </a:lnTo>
                  <a:lnTo>
                    <a:pt x="18145" y="18095"/>
                  </a:lnTo>
                  <a:lnTo>
                    <a:pt x="16837" y="12942"/>
                  </a:lnTo>
                  <a:lnTo>
                    <a:pt x="21600" y="13290"/>
                  </a:lnTo>
                  <a:lnTo>
                    <a:pt x="17607" y="10475"/>
                  </a:lnTo>
                  <a:lnTo>
                    <a:pt x="21097" y="8137"/>
                  </a:lnTo>
                  <a:lnTo>
                    <a:pt x="16702" y="7315"/>
                  </a:lnTo>
                  <a:lnTo>
                    <a:pt x="18380" y="4457"/>
                  </a:lnTo>
                  <a:lnTo>
                    <a:pt x="14155" y="5325"/>
                  </a:lnTo>
                  <a:lnTo>
                    <a:pt x="14522" y="0"/>
                  </a:lnTo>
                  <a:close/>
                  <a:moveTo>
                    <a:pt x="10800" y="5800"/>
                  </a:moveTo>
                </a:path>
              </a:pathLst>
            </a:custGeom>
            <a:solidFill>
              <a:srgbClr val="FF0000"/>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79875" name="Rectangle 3"/>
            <p:cNvSpPr>
              <a:spLocks/>
            </p:cNvSpPr>
            <p:nvPr/>
          </p:nvSpPr>
          <p:spPr bwMode="auto">
            <a:xfrm>
              <a:off x="536" y="279"/>
              <a:ext cx="1392" cy="296"/>
            </a:xfrm>
            <a:prstGeom prst="rect">
              <a:avLst/>
            </a:prstGeom>
            <a:noFill/>
            <a:ln w="12700" cap="flat">
              <a:noFill/>
              <a:miter lim="800000"/>
              <a:headEnd type="none" w="med" len="med"/>
              <a:tailEnd type="none" w="med" len="med"/>
            </a:ln>
          </p:spPr>
          <p:txBody>
            <a:bodyPr lIns="25400" tIns="25400" rIns="70705" bIns="25400" anchor="ctr"/>
            <a:lstStyle/>
            <a:p>
              <a:pPr marL="20638" algn="ctr"/>
              <a:r>
                <a:rPr lang="en-US" sz="2800">
                  <a:solidFill>
                    <a:srgbClr val="FFFFFF"/>
                  </a:solidFill>
                  <a:latin typeface="Lucida Grande" charset="0"/>
                  <a:ea typeface="Lucida Grande" charset="0"/>
                  <a:cs typeface="Lucida Grande" charset="0"/>
                  <a:sym typeface="Lucida Grande" charset="0"/>
                </a:rPr>
                <a:t>Warning</a:t>
              </a:r>
            </a:p>
          </p:txBody>
        </p:sp>
      </p:grpSp>
      <p:sp>
        <p:nvSpPr>
          <p:cNvPr id="79877" name="Rectangle 5"/>
          <p:cNvSpPr>
            <a:spLocks/>
          </p:cNvSpPr>
          <p:nvPr/>
        </p:nvSpPr>
        <p:spPr bwMode="auto">
          <a:xfrm>
            <a:off x="1676400" y="1524000"/>
            <a:ext cx="2514600" cy="304800"/>
          </a:xfrm>
          <a:prstGeom prst="rect">
            <a:avLst/>
          </a:prstGeom>
          <a:solidFill>
            <a:srgbClr val="FFFF00"/>
          </a:solidFill>
          <a:ln w="25400" cap="flat">
            <a:solidFill>
              <a:srgbClr val="FFFF00"/>
            </a:solidFill>
            <a:prstDash val="solid"/>
            <a:miter lim="800000"/>
            <a:headEnd type="none" w="med" len="med"/>
            <a:tailEnd type="none" w="med" len="med"/>
          </a:ln>
        </p:spPr>
        <p:txBody>
          <a:bodyPr lIns="0" tIns="0" rIns="0" bIns="0"/>
          <a:lstStyle/>
          <a:p>
            <a:endParaRPr lang="en-US"/>
          </a:p>
        </p:txBody>
      </p:sp>
      <p:sp>
        <p:nvSpPr>
          <p:cNvPr id="79878" name="Rectangle 6"/>
          <p:cNvSpPr>
            <a:spLocks/>
          </p:cNvSpPr>
          <p:nvPr/>
        </p:nvSpPr>
        <p:spPr bwMode="auto">
          <a:xfrm>
            <a:off x="5486400" y="1524000"/>
            <a:ext cx="2514600" cy="381000"/>
          </a:xfrm>
          <a:prstGeom prst="rect">
            <a:avLst/>
          </a:prstGeom>
          <a:solidFill>
            <a:srgbClr val="FFFF00"/>
          </a:solidFill>
          <a:ln w="25400" cap="flat">
            <a:solidFill>
              <a:srgbClr val="FFFF00"/>
            </a:solidFill>
            <a:prstDash val="solid"/>
            <a:miter lim="800000"/>
            <a:headEnd type="none" w="med" len="med"/>
            <a:tailEnd type="none" w="med" len="med"/>
          </a:ln>
        </p:spPr>
        <p:txBody>
          <a:bodyPr lIns="0" tIns="0" rIns="0" bIns="0"/>
          <a:lstStyle/>
          <a:p>
            <a:endParaRPr lang="en-US"/>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ChangeArrowheads="1"/>
          </p:cNvSpPr>
          <p:nvPr>
            <p:ph type="body" idx="1"/>
          </p:nvPr>
        </p:nvSpPr>
        <p:spPr>
          <a:xfrm>
            <a:off x="558800" y="838200"/>
            <a:ext cx="8128000" cy="5270500"/>
          </a:xfrm>
          <a:ln/>
        </p:spPr>
        <p:txBody>
          <a:bodyPr rIns="132080"/>
          <a:lstStyle/>
          <a:p>
            <a:pPr>
              <a:lnSpc>
                <a:spcPct val="90000"/>
              </a:lnSpc>
            </a:pPr>
            <a:r>
              <a:rPr lang="en-US" sz="2600"/>
              <a:t>Place  all five items on the table.</a:t>
            </a:r>
          </a:p>
          <a:p>
            <a:pPr>
              <a:lnSpc>
                <a:spcPct val="90000"/>
              </a:lnSpc>
            </a:pPr>
            <a:r>
              <a:rPr lang="en-US" sz="2600"/>
              <a:t>Present one  item at a time as indicated in the lesson (“Match blue”).  It will look like it does when you have all five items in random.</a:t>
            </a:r>
          </a:p>
          <a:p>
            <a:pPr>
              <a:lnSpc>
                <a:spcPct val="90000"/>
              </a:lnSpc>
            </a:pPr>
            <a:r>
              <a:rPr lang="en-US" sz="2600"/>
              <a:t>Probing can be stressful for students due to new or difficult skills being presented.</a:t>
            </a:r>
          </a:p>
          <a:p>
            <a:pPr>
              <a:lnSpc>
                <a:spcPct val="90000"/>
              </a:lnSpc>
            </a:pPr>
            <a:r>
              <a:rPr lang="en-US" sz="2600"/>
              <a:t>If the student makes an error, then prompt for correct response and give reinforcer or intersperse with known skills so the student is successful and stays motivated. </a:t>
            </a:r>
          </a:p>
          <a:p>
            <a:pPr>
              <a:lnSpc>
                <a:spcPct val="90000"/>
              </a:lnSpc>
            </a:pPr>
            <a:r>
              <a:rPr lang="en-US" sz="2600"/>
              <a:t>If a student gets all items correct on the probe, then move on to the next lesson in the program.</a:t>
            </a:r>
          </a:p>
        </p:txBody>
      </p:sp>
      <p:pic>
        <p:nvPicPr>
          <p:cNvPr id="80898" name="Picture 2"/>
          <p:cNvPicPr>
            <a:picLocks noChangeArrowheads="1"/>
          </p:cNvPicPr>
          <p:nvPr/>
        </p:nvPicPr>
        <p:blipFill>
          <a:blip r:embed="rId2" cstate="print"/>
          <a:srcRect/>
          <a:stretch>
            <a:fillRect/>
          </a:stretch>
        </p:blipFill>
        <p:spPr bwMode="auto">
          <a:xfrm>
            <a:off x="2914650" y="-171450"/>
            <a:ext cx="3059113" cy="1098550"/>
          </a:xfrm>
          <a:prstGeom prst="rect">
            <a:avLst/>
          </a:prstGeom>
          <a:noFill/>
          <a:ln w="9525" cap="flat">
            <a:noFill/>
            <a:miter lim="800000"/>
            <a:headEnd/>
            <a:tailEnd/>
          </a:ln>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ph type="title"/>
          </p:nvPr>
        </p:nvSpPr>
        <p:spPr>
          <a:xfrm>
            <a:off x="457200" y="0"/>
            <a:ext cx="3008313" cy="838200"/>
          </a:xfrm>
          <a:ln/>
        </p:spPr>
        <p:txBody>
          <a:bodyPr rIns="132080" anchor="b"/>
          <a:lstStyle/>
          <a:p>
            <a:pPr algn="l"/>
            <a:r>
              <a:rPr lang="en-US" sz="3000" b="1" u="sng"/>
              <a:t>Probing</a:t>
            </a:r>
            <a:r>
              <a:rPr lang="en-US" sz="3000" b="1"/>
              <a:t>:</a:t>
            </a:r>
            <a:endParaRPr lang="en-US" sz="3000" b="1">
              <a:ea typeface="ヒラギノ角ゴ ProN W6" charset="0"/>
              <a:cs typeface="ヒラギノ角ゴ ProN W6" charset="0"/>
            </a:endParaRPr>
          </a:p>
        </p:txBody>
      </p:sp>
      <p:pic>
        <p:nvPicPr>
          <p:cNvPr id="81922" name="Picture 2"/>
          <p:cNvPicPr>
            <a:picLocks noChangeArrowheads="1"/>
          </p:cNvPicPr>
          <p:nvPr/>
        </p:nvPicPr>
        <p:blipFill>
          <a:blip r:embed="rId2" cstate="print"/>
          <a:srcRect l="2838" t="1944" r="2083" b="16420"/>
          <a:stretch>
            <a:fillRect/>
          </a:stretch>
        </p:blipFill>
        <p:spPr bwMode="auto">
          <a:xfrm>
            <a:off x="3352800" y="0"/>
            <a:ext cx="5649913" cy="6670675"/>
          </a:xfrm>
          <a:prstGeom prst="rect">
            <a:avLst/>
          </a:prstGeom>
          <a:noFill/>
          <a:ln w="9525" cap="flat">
            <a:noFill/>
            <a:miter lim="800000"/>
            <a:headEnd/>
            <a:tailEnd/>
          </a:ln>
        </p:spPr>
      </p:pic>
      <p:sp>
        <p:nvSpPr>
          <p:cNvPr id="81923" name="Rectangle 3"/>
          <p:cNvSpPr>
            <a:spLocks noChangeArrowheads="1"/>
          </p:cNvSpPr>
          <p:nvPr>
            <p:ph type="body" idx="1"/>
          </p:nvPr>
        </p:nvSpPr>
        <p:spPr>
          <a:xfrm>
            <a:off x="457200" y="990600"/>
            <a:ext cx="3008313" cy="5867400"/>
          </a:xfrm>
          <a:ln/>
        </p:spPr>
        <p:txBody>
          <a:bodyPr rIns="132080"/>
          <a:lstStyle/>
          <a:p>
            <a:pPr marL="39688" indent="0"/>
            <a:r>
              <a:rPr lang="en-US" sz="2800"/>
              <a:t>If a student has correctly responded to some of the items during a probe, then proceed as if the student has completed those steps in the intro procedures.</a:t>
            </a:r>
          </a:p>
        </p:txBody>
      </p:sp>
      <p:sp>
        <p:nvSpPr>
          <p:cNvPr id="81924" name="Rectangle 4"/>
          <p:cNvSpPr>
            <a:spLocks/>
          </p:cNvSpPr>
          <p:nvPr/>
        </p:nvSpPr>
        <p:spPr bwMode="auto">
          <a:xfrm>
            <a:off x="6324600" y="1600200"/>
            <a:ext cx="1231900" cy="1219200"/>
          </a:xfrm>
          <a:prstGeom prst="rect">
            <a:avLst/>
          </a:prstGeom>
          <a:solidFill>
            <a:srgbClr val="DBEEF4"/>
          </a:solidFill>
          <a:ln w="28575" cap="flat">
            <a:solidFill>
              <a:schemeClr val="tx1"/>
            </a:solidFill>
            <a:prstDash val="solid"/>
            <a:miter lim="800000"/>
            <a:headEnd type="none" w="med" len="med"/>
            <a:tailEnd type="none" w="med" len="med"/>
          </a:ln>
        </p:spPr>
        <p:txBody>
          <a:bodyPr lIns="0" tIns="0" rIns="40639" bIns="0"/>
          <a:lstStyle/>
          <a:p>
            <a:pPr marL="39688"/>
            <a:r>
              <a:rPr lang="en-US">
                <a:solidFill>
                  <a:schemeClr val="tx1"/>
                </a:solidFill>
                <a:latin typeface="Lucida Grande" charset="0"/>
                <a:ea typeface="Lucida Grande" charset="0"/>
                <a:cs typeface="Lucida Grande" charset="0"/>
                <a:sym typeface="Lucida Grande" charset="0"/>
              </a:rPr>
              <a:t>Two items correct in probe</a:t>
            </a:r>
          </a:p>
        </p:txBody>
      </p:sp>
      <p:sp>
        <p:nvSpPr>
          <p:cNvPr id="81925" name="Line 5"/>
          <p:cNvSpPr>
            <a:spLocks noChangeShapeType="1"/>
          </p:cNvSpPr>
          <p:nvPr/>
        </p:nvSpPr>
        <p:spPr bwMode="auto">
          <a:xfrm flipH="1">
            <a:off x="5791200" y="1828800"/>
            <a:ext cx="533400" cy="304800"/>
          </a:xfrm>
          <a:prstGeom prst="line">
            <a:avLst/>
          </a:prstGeom>
          <a:noFill/>
          <a:ln w="28575" cap="flat">
            <a:solidFill>
              <a:schemeClr val="tx1"/>
            </a:solidFill>
            <a:prstDash val="solid"/>
            <a:round/>
            <a:headEnd type="none" w="med" len="med"/>
            <a:tailEnd type="arrow" w="med" len="med"/>
          </a:ln>
        </p:spPr>
        <p:txBody>
          <a:bodyPr lIns="0" tIns="0" rIns="0" bIns="0"/>
          <a:lstStyle/>
          <a:p>
            <a:endParaRPr lang="en-US"/>
          </a:p>
        </p:txBody>
      </p:sp>
      <p:sp>
        <p:nvSpPr>
          <p:cNvPr id="81926" name="Line 6"/>
          <p:cNvSpPr>
            <a:spLocks noChangeShapeType="1"/>
          </p:cNvSpPr>
          <p:nvPr/>
        </p:nvSpPr>
        <p:spPr bwMode="auto">
          <a:xfrm flipH="1">
            <a:off x="5791200" y="2062163"/>
            <a:ext cx="533400" cy="528637"/>
          </a:xfrm>
          <a:prstGeom prst="line">
            <a:avLst/>
          </a:prstGeom>
          <a:noFill/>
          <a:ln w="28575" cap="flat">
            <a:solidFill>
              <a:schemeClr val="tx1"/>
            </a:solidFill>
            <a:prstDash val="solid"/>
            <a:round/>
            <a:headEnd type="none" w="med" len="med"/>
            <a:tailEnd type="arrow" w="med" len="med"/>
          </a:ln>
        </p:spPr>
        <p:txBody>
          <a:bodyPr lIns="0" tIns="0" rIns="0" bIns="0"/>
          <a:lstStyle/>
          <a:p>
            <a:endParaRPr lang="en-US"/>
          </a:p>
        </p:txBody>
      </p:sp>
      <p:sp>
        <p:nvSpPr>
          <p:cNvPr id="81927" name="Rectangle 7"/>
          <p:cNvSpPr>
            <a:spLocks/>
          </p:cNvSpPr>
          <p:nvPr/>
        </p:nvSpPr>
        <p:spPr bwMode="auto">
          <a:xfrm>
            <a:off x="6400800" y="2743200"/>
            <a:ext cx="2374900" cy="419100"/>
          </a:xfrm>
          <a:prstGeom prst="rect">
            <a:avLst/>
          </a:prstGeom>
          <a:solidFill>
            <a:srgbClr val="93CDDD"/>
          </a:solidFill>
          <a:ln w="28575" cap="flat">
            <a:solidFill>
              <a:schemeClr val="tx1"/>
            </a:solidFill>
            <a:prstDash val="solid"/>
            <a:miter lim="800000"/>
            <a:headEnd type="none" w="med" len="med"/>
            <a:tailEnd type="none" w="med" len="med"/>
          </a:ln>
        </p:spPr>
        <p:txBody>
          <a:bodyPr lIns="0" tIns="0" rIns="40639" bIns="0"/>
          <a:lstStyle/>
          <a:p>
            <a:pPr marL="39688"/>
            <a:r>
              <a:rPr lang="en-US">
                <a:solidFill>
                  <a:schemeClr val="tx1"/>
                </a:solidFill>
                <a:latin typeface="Lucida Grande" charset="0"/>
                <a:ea typeface="Lucida Grande" charset="0"/>
                <a:cs typeface="Lucida Grande" charset="0"/>
                <a:sym typeface="Lucida Grande" charset="0"/>
              </a:rPr>
              <a:t>Start with first item</a:t>
            </a:r>
          </a:p>
        </p:txBody>
      </p:sp>
      <p:sp>
        <p:nvSpPr>
          <p:cNvPr id="81928" name="Rectangle 8"/>
          <p:cNvSpPr>
            <a:spLocks/>
          </p:cNvSpPr>
          <p:nvPr/>
        </p:nvSpPr>
        <p:spPr bwMode="auto">
          <a:xfrm>
            <a:off x="7086600" y="3276600"/>
            <a:ext cx="2298700" cy="685800"/>
          </a:xfrm>
          <a:prstGeom prst="rect">
            <a:avLst/>
          </a:prstGeom>
          <a:solidFill>
            <a:srgbClr val="31859C"/>
          </a:solidFill>
          <a:ln w="28575" cap="flat">
            <a:solidFill>
              <a:schemeClr val="tx1"/>
            </a:solidFill>
            <a:prstDash val="solid"/>
            <a:miter lim="800000"/>
            <a:headEnd type="none" w="med" len="med"/>
            <a:tailEnd type="none" w="med" len="med"/>
          </a:ln>
        </p:spPr>
        <p:txBody>
          <a:bodyPr lIns="0" tIns="0" rIns="40639" bIns="0"/>
          <a:lstStyle/>
          <a:p>
            <a:pPr marL="39688"/>
            <a:r>
              <a:rPr lang="en-US">
                <a:solidFill>
                  <a:schemeClr val="tx1"/>
                </a:solidFill>
                <a:latin typeface="Lucida Grande" charset="0"/>
                <a:ea typeface="Lucida Grande" charset="0"/>
                <a:cs typeface="Lucida Grande" charset="0"/>
                <a:sym typeface="Lucida Grande" charset="0"/>
              </a:rPr>
              <a:t>Put all 3 in random</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ph type="title"/>
          </p:nvPr>
        </p:nvSpPr>
        <p:spPr>
          <a:xfrm>
            <a:off x="457200" y="0"/>
            <a:ext cx="8229600" cy="868363"/>
          </a:xfrm>
          <a:ln/>
        </p:spPr>
        <p:txBody>
          <a:bodyPr rIns="132080"/>
          <a:lstStyle/>
          <a:p>
            <a:r>
              <a:rPr lang="en-US">
                <a:effectLst>
                  <a:outerShdw blurRad="38100" dist="38100" dir="2700000" algn="tl">
                    <a:srgbClr val="C0C0C0"/>
                  </a:outerShdw>
                </a:effectLst>
              </a:rPr>
              <a:t>Common Student Errors</a:t>
            </a:r>
          </a:p>
        </p:txBody>
      </p:sp>
      <p:sp>
        <p:nvSpPr>
          <p:cNvPr id="82946" name="Rectangle 2"/>
          <p:cNvSpPr>
            <a:spLocks noChangeArrowheads="1"/>
          </p:cNvSpPr>
          <p:nvPr>
            <p:ph type="body" idx="1"/>
          </p:nvPr>
        </p:nvSpPr>
        <p:spPr>
          <a:xfrm>
            <a:off x="292100" y="901700"/>
            <a:ext cx="8394700" cy="5765800"/>
          </a:xfrm>
          <a:ln/>
        </p:spPr>
        <p:txBody>
          <a:bodyPr rIns="132080"/>
          <a:lstStyle/>
          <a:p>
            <a:r>
              <a:rPr lang="en-US"/>
              <a:t>Bringing the item from top to bottom.</a:t>
            </a:r>
          </a:p>
          <a:p>
            <a:pPr marL="782638" lvl="1"/>
            <a:r>
              <a:rPr lang="en-US" u="sng"/>
              <a:t>Solution</a:t>
            </a:r>
            <a:r>
              <a:rPr lang="en-US"/>
              <a:t>: Hold the top item down so student can’t pick it up. This problem can also be fixed easily when you are presenting one item alone (X only, Y only, etc.).</a:t>
            </a:r>
          </a:p>
          <a:p>
            <a:r>
              <a:rPr lang="en-US"/>
              <a:t>Trying all my tricks.</a:t>
            </a:r>
          </a:p>
          <a:p>
            <a:pPr marL="782638" lvl="1"/>
            <a:r>
              <a:rPr lang="en-US" u="sng"/>
              <a:t>Solution</a:t>
            </a:r>
            <a:r>
              <a:rPr lang="en-US"/>
              <a:t>: Be clear on the </a:t>
            </a:r>
          </a:p>
          <a:p>
            <a:pPr marL="782638" lvl="1">
              <a:buFont typeface="Arial" charset="0"/>
              <a:buNone/>
            </a:pPr>
            <a:r>
              <a:rPr lang="en-US"/>
              <a:t>   delivery of the cue. Make sure </a:t>
            </a:r>
          </a:p>
          <a:p>
            <a:pPr marL="782638" lvl="1">
              <a:buFont typeface="Arial" charset="0"/>
              <a:buNone/>
            </a:pPr>
            <a:r>
              <a:rPr lang="en-US"/>
              <a:t>   the student has hands down </a:t>
            </a:r>
          </a:p>
          <a:p>
            <a:pPr marL="782638" lvl="1">
              <a:buFont typeface="Arial" charset="0"/>
              <a:buNone/>
            </a:pPr>
            <a:r>
              <a:rPr lang="en-US"/>
              <a:t>   and is attending prior to the </a:t>
            </a:r>
          </a:p>
          <a:p>
            <a:pPr marL="782638" lvl="1">
              <a:buFont typeface="Arial" charset="0"/>
              <a:buNone/>
            </a:pPr>
            <a:r>
              <a:rPr lang="en-US"/>
              <a:t>   delivery of the cue. </a:t>
            </a:r>
          </a:p>
        </p:txBody>
      </p:sp>
      <p:pic>
        <p:nvPicPr>
          <p:cNvPr id="82947" name="Picture 3"/>
          <p:cNvPicPr>
            <a:picLocks noChangeArrowheads="1"/>
          </p:cNvPicPr>
          <p:nvPr/>
        </p:nvPicPr>
        <p:blipFill>
          <a:blip r:embed="rId2" cstate="print"/>
          <a:srcRect/>
          <a:stretch>
            <a:fillRect/>
          </a:stretch>
        </p:blipFill>
        <p:spPr bwMode="auto">
          <a:xfrm>
            <a:off x="6565900" y="3302000"/>
            <a:ext cx="1905000" cy="3314700"/>
          </a:xfrm>
          <a:prstGeom prst="rect">
            <a:avLst/>
          </a:prstGeom>
          <a:noFill/>
          <a:ln w="9525" cap="flat">
            <a:noFill/>
            <a:miter lim="800000"/>
            <a:headEnd/>
            <a:tailEnd/>
          </a:ln>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ChangeArrowheads="1"/>
          </p:cNvSpPr>
          <p:nvPr>
            <p:ph type="title"/>
          </p:nvPr>
        </p:nvSpPr>
        <p:spPr>
          <a:xfrm>
            <a:off x="533400" y="122238"/>
            <a:ext cx="8229600" cy="792162"/>
          </a:xfrm>
          <a:ln/>
        </p:spPr>
        <p:txBody>
          <a:bodyPr rIns="132080"/>
          <a:lstStyle/>
          <a:p>
            <a:r>
              <a:rPr lang="en-US"/>
              <a:t>More Student Errors</a:t>
            </a:r>
          </a:p>
        </p:txBody>
      </p:sp>
      <p:sp>
        <p:nvSpPr>
          <p:cNvPr id="83970" name="Rectangle 2"/>
          <p:cNvSpPr>
            <a:spLocks noChangeArrowheads="1"/>
          </p:cNvSpPr>
          <p:nvPr>
            <p:ph type="body" idx="1"/>
          </p:nvPr>
        </p:nvSpPr>
        <p:spPr>
          <a:xfrm>
            <a:off x="457200" y="914400"/>
            <a:ext cx="8229600" cy="5943600"/>
          </a:xfrm>
          <a:ln/>
        </p:spPr>
        <p:txBody>
          <a:bodyPr rIns="132080"/>
          <a:lstStyle/>
          <a:p>
            <a:r>
              <a:rPr lang="en-US" sz="2800"/>
              <a:t>The second guesser or mind reader</a:t>
            </a:r>
          </a:p>
          <a:p>
            <a:pPr marL="782638" lvl="1"/>
            <a:r>
              <a:rPr lang="en-US" sz="2400" u="sng"/>
              <a:t>Solution</a:t>
            </a:r>
            <a:r>
              <a:rPr lang="en-US" sz="2400"/>
              <a:t>: Scoot them back from </a:t>
            </a:r>
          </a:p>
          <a:p>
            <a:pPr marL="782638" lvl="1">
              <a:buFont typeface="Arial" charset="0"/>
              <a:buNone/>
            </a:pPr>
            <a:r>
              <a:rPr lang="en-US" sz="2400"/>
              <a:t>    the table. Deliver the cue. Hold </a:t>
            </a:r>
          </a:p>
          <a:p>
            <a:pPr marL="782638" lvl="1">
              <a:buFont typeface="Arial" charset="0"/>
              <a:buNone/>
            </a:pPr>
            <a:r>
              <a:rPr lang="en-US" sz="2400"/>
              <a:t>    student back if necessary to give </a:t>
            </a:r>
          </a:p>
          <a:p>
            <a:pPr marL="782638" lvl="1">
              <a:buFont typeface="Arial" charset="0"/>
              <a:buNone/>
            </a:pPr>
            <a:r>
              <a:rPr lang="en-US" sz="2400"/>
              <a:t>    them process time.</a:t>
            </a:r>
          </a:p>
          <a:p>
            <a:pPr marL="782638" lvl="1"/>
            <a:endParaRPr lang="en-US" u="sng"/>
          </a:p>
          <a:p>
            <a:r>
              <a:rPr lang="en-US" sz="2800"/>
              <a:t>Taking the item from the same location (always to the left or always to the right).</a:t>
            </a:r>
          </a:p>
          <a:p>
            <a:pPr marL="782638" lvl="1"/>
            <a:r>
              <a:rPr lang="en-US" sz="2400" u="sng"/>
              <a:t>Solution</a:t>
            </a:r>
            <a:r>
              <a:rPr lang="en-US" sz="2400"/>
              <a:t>: Drop back to one item. Do several trials with the item placed on the opposite side from the student’s preferred side. </a:t>
            </a:r>
          </a:p>
        </p:txBody>
      </p:sp>
      <p:pic>
        <p:nvPicPr>
          <p:cNvPr id="83971" name="Picture 3"/>
          <p:cNvPicPr>
            <a:picLocks noChangeArrowheads="1"/>
          </p:cNvPicPr>
          <p:nvPr/>
        </p:nvPicPr>
        <p:blipFill>
          <a:blip r:embed="rId2" cstate="print"/>
          <a:srcRect r="8569"/>
          <a:stretch>
            <a:fillRect/>
          </a:stretch>
        </p:blipFill>
        <p:spPr bwMode="auto">
          <a:xfrm>
            <a:off x="6337300" y="1765300"/>
            <a:ext cx="2438400" cy="1973263"/>
          </a:xfrm>
          <a:prstGeom prst="rect">
            <a:avLst/>
          </a:prstGeom>
          <a:noFill/>
          <a:ln w="9525" cap="flat">
            <a:noFill/>
            <a:miter lim="800000"/>
            <a:headEnd/>
            <a:tailEnd/>
          </a:ln>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ChangeArrowheads="1"/>
          </p:cNvSpPr>
          <p:nvPr>
            <p:ph type="title"/>
          </p:nvPr>
        </p:nvSpPr>
        <p:spPr>
          <a:xfrm>
            <a:off x="457200" y="0"/>
            <a:ext cx="8229600" cy="868363"/>
          </a:xfrm>
          <a:ln/>
        </p:spPr>
        <p:txBody>
          <a:bodyPr rIns="132080"/>
          <a:lstStyle/>
          <a:p>
            <a:r>
              <a:rPr lang="en-US"/>
              <a:t>More Student Errors</a:t>
            </a:r>
          </a:p>
        </p:txBody>
      </p:sp>
      <p:sp>
        <p:nvSpPr>
          <p:cNvPr id="84994" name="Rectangle 2"/>
          <p:cNvSpPr>
            <a:spLocks noChangeArrowheads="1"/>
          </p:cNvSpPr>
          <p:nvPr>
            <p:ph type="body" idx="1"/>
          </p:nvPr>
        </p:nvSpPr>
        <p:spPr>
          <a:xfrm>
            <a:off x="495300" y="685800"/>
            <a:ext cx="8191500" cy="5994400"/>
          </a:xfrm>
          <a:ln/>
        </p:spPr>
        <p:txBody>
          <a:bodyPr rIns="132080"/>
          <a:lstStyle/>
          <a:p>
            <a:r>
              <a:rPr lang="en-US" sz="2800"/>
              <a:t>A partial student response</a:t>
            </a:r>
          </a:p>
          <a:p>
            <a:pPr marL="782638" lvl="1"/>
            <a:r>
              <a:rPr lang="en-US" u="sng"/>
              <a:t>S</a:t>
            </a:r>
            <a:r>
              <a:rPr lang="en-US" sz="2400" u="sng"/>
              <a:t>olution</a:t>
            </a:r>
            <a:r>
              <a:rPr lang="en-US" sz="2400"/>
              <a:t>: If it is a good effort consistent with the student’s level, then accept it as correct (give reinforcer).  Emphasize the correct response by physically assisting correct skill while giving praise.</a:t>
            </a:r>
          </a:p>
          <a:p>
            <a:pPr marL="782638" lvl="1" algn="ctr">
              <a:buFont typeface="Arial" charset="0"/>
              <a:buNone/>
            </a:pPr>
            <a:endParaRPr lang="en-US" sz="2400"/>
          </a:p>
          <a:p>
            <a:pPr marL="782638" lvl="1">
              <a:buFont typeface="Arial" charset="0"/>
              <a:buNone/>
            </a:pPr>
            <a:r>
              <a:rPr lang="en-US" sz="2400"/>
              <a:t>    </a:t>
            </a:r>
          </a:p>
          <a:p>
            <a:pPr marL="782638" lvl="1">
              <a:buFont typeface="Arial" charset="0"/>
              <a:buNone/>
            </a:pPr>
            <a:endParaRPr lang="en-US" sz="2400"/>
          </a:p>
          <a:p>
            <a:pPr marL="782638" lvl="1">
              <a:buFont typeface="Arial" charset="0"/>
              <a:buNone/>
            </a:pPr>
            <a:endParaRPr lang="en-US" sz="2400"/>
          </a:p>
          <a:p>
            <a:pPr marL="782638" lvl="1">
              <a:buFont typeface="Arial" charset="0"/>
              <a:buNone/>
            </a:pPr>
            <a:r>
              <a:rPr lang="en-US" sz="2400"/>
              <a:t>After 3 correct responses at initial skill level, then increase your expectations for a closer approximation.  Continue this process until the skills is as close to the correct response within the student ‘s capability.</a:t>
            </a:r>
          </a:p>
        </p:txBody>
      </p:sp>
      <p:pic>
        <p:nvPicPr>
          <p:cNvPr id="84995" name="Picture 3"/>
          <p:cNvPicPr>
            <a:picLocks noChangeArrowheads="1"/>
          </p:cNvPicPr>
          <p:nvPr/>
        </p:nvPicPr>
        <p:blipFill>
          <a:blip r:embed="rId2" cstate="print"/>
          <a:srcRect/>
          <a:stretch>
            <a:fillRect/>
          </a:stretch>
        </p:blipFill>
        <p:spPr bwMode="auto">
          <a:xfrm>
            <a:off x="3860800" y="3200400"/>
            <a:ext cx="1676400" cy="1504950"/>
          </a:xfrm>
          <a:prstGeom prst="rect">
            <a:avLst/>
          </a:prstGeom>
          <a:noFill/>
          <a:ln w="9525" cap="flat">
            <a:noFill/>
            <a:miter lim="800000"/>
            <a:headEnd/>
            <a:tailEnd/>
          </a:ln>
        </p:spPr>
      </p:pic>
      <p:pic>
        <p:nvPicPr>
          <p:cNvPr id="84996" name="Picture 4"/>
          <p:cNvPicPr>
            <a:picLocks noChangeArrowheads="1"/>
          </p:cNvPicPr>
          <p:nvPr/>
        </p:nvPicPr>
        <p:blipFill>
          <a:blip r:embed="rId3" cstate="print"/>
          <a:srcRect/>
          <a:stretch>
            <a:fillRect/>
          </a:stretch>
        </p:blipFill>
        <p:spPr bwMode="auto">
          <a:xfrm>
            <a:off x="1422400" y="3124200"/>
            <a:ext cx="2133600" cy="1544638"/>
          </a:xfrm>
          <a:prstGeom prst="rect">
            <a:avLst/>
          </a:prstGeom>
          <a:noFill/>
          <a:ln w="9525" cap="flat">
            <a:noFill/>
            <a:miter lim="800000"/>
            <a:headEnd/>
            <a:tailEnd/>
          </a:ln>
        </p:spPr>
      </p:pic>
      <p:pic>
        <p:nvPicPr>
          <p:cNvPr id="84997" name="Picture 5"/>
          <p:cNvPicPr>
            <a:picLocks noChangeArrowheads="1"/>
          </p:cNvPicPr>
          <p:nvPr/>
        </p:nvPicPr>
        <p:blipFill>
          <a:blip r:embed="rId4" cstate="print"/>
          <a:srcRect/>
          <a:stretch>
            <a:fillRect/>
          </a:stretch>
        </p:blipFill>
        <p:spPr bwMode="auto">
          <a:xfrm>
            <a:off x="5842000" y="3200400"/>
            <a:ext cx="2133600" cy="1544638"/>
          </a:xfrm>
          <a:prstGeom prst="rect">
            <a:avLst/>
          </a:prstGeom>
          <a:noFill/>
          <a:ln w="9525" cap="flat">
            <a:noFill/>
            <a:miter lim="800000"/>
            <a:headEnd/>
            <a:tailEnd/>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3"/>
          <p:cNvSpPr>
            <a:spLocks noGrp="1"/>
          </p:cNvSpPr>
          <p:nvPr>
            <p:ph type="sldNum" sz="quarter" idx="10"/>
          </p:nvPr>
        </p:nvSpPr>
        <p:spPr/>
        <p:txBody>
          <a:bodyPr/>
          <a:lstStyle/>
          <a:p>
            <a:fld id="{AF9E4BAA-AEC9-4AF4-8081-C87F0E7D5FB2}" type="slidenum">
              <a:rPr lang="en-US"/>
              <a:pPr/>
              <a:t>7</a:t>
            </a:fld>
            <a:endParaRPr lang="en-US"/>
          </a:p>
        </p:txBody>
      </p:sp>
      <p:sp>
        <p:nvSpPr>
          <p:cNvPr id="12289" name="Rectangle 1"/>
          <p:cNvSpPr>
            <a:spLocks noChangeArrowheads="1"/>
          </p:cNvSpPr>
          <p:nvPr>
            <p:ph type="title"/>
          </p:nvPr>
        </p:nvSpPr>
        <p:spPr>
          <a:xfrm>
            <a:off x="457200" y="274638"/>
            <a:ext cx="8229600" cy="1143000"/>
          </a:xfrm>
          <a:ln/>
        </p:spPr>
        <p:txBody>
          <a:bodyPr rIns="132080"/>
          <a:lstStyle/>
          <a:p>
            <a:r>
              <a:rPr lang="en-US">
                <a:latin typeface="Arial" charset="0"/>
                <a:cs typeface="Arial" charset="0"/>
                <a:sym typeface="Arial" charset="0"/>
              </a:rPr>
              <a:t> Identify Appropriate Routines</a:t>
            </a:r>
            <a:endParaRPr lang="en-US">
              <a:latin typeface="Arial" charset="0"/>
              <a:sym typeface="Arial" charset="0"/>
            </a:endParaRPr>
          </a:p>
        </p:txBody>
      </p:sp>
      <p:sp>
        <p:nvSpPr>
          <p:cNvPr id="12290" name="Rectangle 2"/>
          <p:cNvSpPr>
            <a:spLocks/>
          </p:cNvSpPr>
          <p:nvPr/>
        </p:nvSpPr>
        <p:spPr bwMode="auto">
          <a:xfrm>
            <a:off x="6553200" y="6245225"/>
            <a:ext cx="2146300" cy="304800"/>
          </a:xfrm>
          <a:prstGeom prst="rect">
            <a:avLst/>
          </a:prstGeom>
          <a:noFill/>
          <a:ln w="12700" cap="flat">
            <a:noFill/>
            <a:miter lim="800000"/>
            <a:headEnd type="none" w="med" len="med"/>
            <a:tailEnd type="none" w="med" len="med"/>
          </a:ln>
        </p:spPr>
        <p:txBody>
          <a:bodyPr lIns="0" tIns="0" rIns="40639" bIns="0"/>
          <a:lstStyle/>
          <a:p>
            <a:pPr marL="39688" algn="r"/>
            <a:r>
              <a:rPr lang="en-US" sz="1400">
                <a:solidFill>
                  <a:schemeClr val="tx1"/>
                </a:solidFill>
                <a:cs typeface="Arial" charset="0"/>
              </a:rPr>
              <a:t>5</a:t>
            </a:r>
          </a:p>
        </p:txBody>
      </p:sp>
      <p:sp>
        <p:nvSpPr>
          <p:cNvPr id="12291" name="Rectangle 3"/>
          <p:cNvSpPr>
            <a:spLocks/>
          </p:cNvSpPr>
          <p:nvPr/>
        </p:nvSpPr>
        <p:spPr bwMode="auto">
          <a:xfrm>
            <a:off x="3048000" y="1295400"/>
            <a:ext cx="2819400" cy="990600"/>
          </a:xfrm>
          <a:prstGeom prst="rect">
            <a:avLst/>
          </a:prstGeom>
          <a:solidFill>
            <a:srgbClr val="FFFF99"/>
          </a:solidFill>
          <a:ln w="9525" cap="flat">
            <a:solidFill>
              <a:schemeClr val="tx1"/>
            </a:solidFill>
            <a:prstDash val="solid"/>
            <a:round/>
            <a:headEnd type="none" w="med" len="med"/>
            <a:tailEnd type="none" w="med" len="med"/>
          </a:ln>
        </p:spPr>
        <p:txBody>
          <a:bodyPr lIns="0" tIns="0" rIns="0" bIns="0"/>
          <a:lstStyle/>
          <a:p>
            <a:endParaRPr lang="en-US"/>
          </a:p>
        </p:txBody>
      </p:sp>
      <p:sp>
        <p:nvSpPr>
          <p:cNvPr id="12292" name="Rectangle 4"/>
          <p:cNvSpPr>
            <a:spLocks/>
          </p:cNvSpPr>
          <p:nvPr/>
        </p:nvSpPr>
        <p:spPr bwMode="auto">
          <a:xfrm>
            <a:off x="3124200" y="1295400"/>
            <a:ext cx="2679700" cy="889000"/>
          </a:xfrm>
          <a:prstGeom prst="rect">
            <a:avLst/>
          </a:prstGeom>
          <a:solidFill>
            <a:srgbClr val="FFFF99"/>
          </a:solid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Use the STAR student learning profile to determine where to start</a:t>
            </a:r>
          </a:p>
        </p:txBody>
      </p:sp>
      <p:sp>
        <p:nvSpPr>
          <p:cNvPr id="12293" name="Line 5"/>
          <p:cNvSpPr>
            <a:spLocks noChangeShapeType="1"/>
          </p:cNvSpPr>
          <p:nvPr/>
        </p:nvSpPr>
        <p:spPr bwMode="auto">
          <a:xfrm>
            <a:off x="4343400" y="2286000"/>
            <a:ext cx="1588" cy="304800"/>
          </a:xfrm>
          <a:prstGeom prst="line">
            <a:avLst/>
          </a:prstGeom>
          <a:noFill/>
          <a:ln w="9525" cap="flat">
            <a:solidFill>
              <a:schemeClr val="tx1"/>
            </a:solidFill>
            <a:prstDash val="solid"/>
            <a:round/>
            <a:headEnd type="none" w="med" len="med"/>
            <a:tailEnd type="triangle" w="med" len="med"/>
          </a:ln>
        </p:spPr>
        <p:txBody>
          <a:bodyPr lIns="0" tIns="0" rIns="0" bIns="0"/>
          <a:lstStyle/>
          <a:p>
            <a:endParaRPr lang="en-US"/>
          </a:p>
        </p:txBody>
      </p:sp>
      <p:sp>
        <p:nvSpPr>
          <p:cNvPr id="12294" name="Rectangle 6"/>
          <p:cNvSpPr>
            <a:spLocks/>
          </p:cNvSpPr>
          <p:nvPr/>
        </p:nvSpPr>
        <p:spPr bwMode="auto">
          <a:xfrm>
            <a:off x="152400" y="2743200"/>
            <a:ext cx="2743200" cy="2514600"/>
          </a:xfrm>
          <a:prstGeom prst="rect">
            <a:avLst/>
          </a:prstGeom>
          <a:solidFill>
            <a:srgbClr val="BBE0E3"/>
          </a:solidFill>
          <a:ln w="9525" cap="flat">
            <a:solidFill>
              <a:schemeClr val="tx1"/>
            </a:solidFill>
            <a:prstDash val="solid"/>
            <a:round/>
            <a:headEnd type="none" w="med" len="med"/>
            <a:tailEnd type="none" w="med" len="med"/>
          </a:ln>
        </p:spPr>
        <p:txBody>
          <a:bodyPr lIns="0" tIns="0" rIns="0" bIns="0"/>
          <a:lstStyle/>
          <a:p>
            <a:endParaRPr lang="en-US"/>
          </a:p>
        </p:txBody>
      </p:sp>
      <p:sp>
        <p:nvSpPr>
          <p:cNvPr id="12295" name="Line 7"/>
          <p:cNvSpPr>
            <a:spLocks noChangeShapeType="1"/>
          </p:cNvSpPr>
          <p:nvPr/>
        </p:nvSpPr>
        <p:spPr bwMode="auto">
          <a:xfrm>
            <a:off x="1295400" y="2590800"/>
            <a:ext cx="6400800" cy="1588"/>
          </a:xfrm>
          <a:prstGeom prst="line">
            <a:avLst/>
          </a:prstGeom>
          <a:noFill/>
          <a:ln w="9525" cap="flat">
            <a:solidFill>
              <a:schemeClr val="tx1"/>
            </a:solidFill>
            <a:prstDash val="solid"/>
            <a:round/>
            <a:headEnd type="triangle" w="med" len="med"/>
            <a:tailEnd type="triangle" w="med" len="med"/>
          </a:ln>
        </p:spPr>
        <p:txBody>
          <a:bodyPr lIns="0" tIns="0" rIns="0" bIns="0"/>
          <a:lstStyle/>
          <a:p>
            <a:endParaRPr lang="en-US"/>
          </a:p>
        </p:txBody>
      </p:sp>
      <p:sp>
        <p:nvSpPr>
          <p:cNvPr id="12296" name="Rectangle 8"/>
          <p:cNvSpPr>
            <a:spLocks/>
          </p:cNvSpPr>
          <p:nvPr/>
        </p:nvSpPr>
        <p:spPr bwMode="auto">
          <a:xfrm>
            <a:off x="250825" y="2811463"/>
            <a:ext cx="2501900" cy="2362200"/>
          </a:xfrm>
          <a:prstGeom prst="rect">
            <a:avLst/>
          </a:prstGeom>
          <a:noFill/>
          <a:ln w="12700" cap="flat">
            <a:noFill/>
            <a:miter lim="800000"/>
            <a:headEnd type="none" w="med" len="med"/>
            <a:tailEnd type="none" w="med" len="med"/>
          </a:ln>
        </p:spPr>
        <p:txBody>
          <a:bodyPr lIns="0" tIns="0" rIns="40639" bIns="0"/>
          <a:lstStyle/>
          <a:p>
            <a:pPr marL="39688">
              <a:spcBef>
                <a:spcPts val="525"/>
              </a:spcBef>
            </a:pPr>
            <a:r>
              <a:rPr lang="en-US">
                <a:solidFill>
                  <a:schemeClr val="tx1"/>
                </a:solidFill>
                <a:cs typeface="Arial" charset="0"/>
              </a:rPr>
              <a:t>If child correctly completes </a:t>
            </a:r>
            <a:r>
              <a:rPr lang="en-US" u="sng">
                <a:solidFill>
                  <a:schemeClr val="tx1"/>
                </a:solidFill>
                <a:cs typeface="Arial" charset="0"/>
              </a:rPr>
              <a:t>most </a:t>
            </a:r>
            <a:r>
              <a:rPr lang="en-US">
                <a:solidFill>
                  <a:schemeClr val="tx1"/>
                </a:solidFill>
                <a:cs typeface="Arial" charset="0"/>
              </a:rPr>
              <a:t>target activities of the routine without prompting,</a:t>
            </a:r>
          </a:p>
          <a:p>
            <a:pPr marL="39688" algn="ctr">
              <a:spcBef>
                <a:spcPts val="525"/>
              </a:spcBef>
            </a:pPr>
            <a:r>
              <a:rPr lang="en-US">
                <a:solidFill>
                  <a:schemeClr val="tx1"/>
                </a:solidFill>
                <a:latin typeface="Arial Bold" charset="0"/>
                <a:cs typeface="Arial Bold" charset="0"/>
                <a:sym typeface="Arial Bold" charset="0"/>
              </a:rPr>
              <a:t>or</a:t>
            </a:r>
          </a:p>
          <a:p>
            <a:pPr marL="39688">
              <a:spcBef>
                <a:spcPts val="525"/>
              </a:spcBef>
            </a:pPr>
            <a:r>
              <a:rPr lang="en-US">
                <a:solidFill>
                  <a:schemeClr val="tx1"/>
                </a:solidFill>
                <a:cs typeface="Arial" charset="0"/>
              </a:rPr>
              <a:t>team members do not identify the routine as a current priority.</a:t>
            </a:r>
          </a:p>
        </p:txBody>
      </p:sp>
      <p:sp>
        <p:nvSpPr>
          <p:cNvPr id="12297" name="Line 9"/>
          <p:cNvSpPr>
            <a:spLocks noChangeShapeType="1"/>
          </p:cNvSpPr>
          <p:nvPr/>
        </p:nvSpPr>
        <p:spPr bwMode="auto">
          <a:xfrm>
            <a:off x="1295400" y="2590800"/>
            <a:ext cx="1588" cy="152400"/>
          </a:xfrm>
          <a:prstGeom prst="line">
            <a:avLst/>
          </a:prstGeom>
          <a:noFill/>
          <a:ln w="9525" cap="flat">
            <a:solidFill>
              <a:schemeClr val="tx1"/>
            </a:solidFill>
            <a:prstDash val="solid"/>
            <a:round/>
            <a:headEnd type="none" w="med" len="med"/>
            <a:tailEnd type="triangle" w="med" len="med"/>
          </a:ln>
        </p:spPr>
        <p:txBody>
          <a:bodyPr lIns="0" tIns="0" rIns="0" bIns="0"/>
          <a:lstStyle/>
          <a:p>
            <a:endParaRPr lang="en-US"/>
          </a:p>
        </p:txBody>
      </p:sp>
      <p:sp>
        <p:nvSpPr>
          <p:cNvPr id="12298" name="Rectangle 10"/>
          <p:cNvSpPr>
            <a:spLocks/>
          </p:cNvSpPr>
          <p:nvPr/>
        </p:nvSpPr>
        <p:spPr bwMode="auto">
          <a:xfrm>
            <a:off x="152400" y="5486400"/>
            <a:ext cx="2743200" cy="1143000"/>
          </a:xfrm>
          <a:prstGeom prst="rect">
            <a:avLst/>
          </a:prstGeom>
          <a:solidFill>
            <a:srgbClr val="BBE0E3"/>
          </a:solidFill>
          <a:ln w="9525" cap="flat">
            <a:solidFill>
              <a:schemeClr val="tx1"/>
            </a:solidFill>
            <a:prstDash val="solid"/>
            <a:round/>
            <a:headEnd type="none" w="med" len="med"/>
            <a:tailEnd type="none" w="med" len="med"/>
          </a:ln>
        </p:spPr>
        <p:txBody>
          <a:bodyPr lIns="0" tIns="0" rIns="0" bIns="0"/>
          <a:lstStyle/>
          <a:p>
            <a:endParaRPr lang="en-US"/>
          </a:p>
        </p:txBody>
      </p:sp>
      <p:sp>
        <p:nvSpPr>
          <p:cNvPr id="12299" name="Rectangle 11"/>
          <p:cNvSpPr>
            <a:spLocks/>
          </p:cNvSpPr>
          <p:nvPr/>
        </p:nvSpPr>
        <p:spPr bwMode="auto">
          <a:xfrm>
            <a:off x="228600" y="5486400"/>
            <a:ext cx="2603500" cy="11557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Select a different routine at the same level or select a routine at the next level.</a:t>
            </a:r>
          </a:p>
        </p:txBody>
      </p:sp>
      <p:sp>
        <p:nvSpPr>
          <p:cNvPr id="12300" name="Line 12"/>
          <p:cNvSpPr>
            <a:spLocks noChangeShapeType="1"/>
          </p:cNvSpPr>
          <p:nvPr/>
        </p:nvSpPr>
        <p:spPr bwMode="auto">
          <a:xfrm>
            <a:off x="1295400" y="5257800"/>
            <a:ext cx="1588" cy="228600"/>
          </a:xfrm>
          <a:prstGeom prst="line">
            <a:avLst/>
          </a:prstGeom>
          <a:noFill/>
          <a:ln w="9525" cap="flat">
            <a:solidFill>
              <a:schemeClr val="tx1"/>
            </a:solidFill>
            <a:prstDash val="solid"/>
            <a:round/>
            <a:headEnd type="none" w="med" len="med"/>
            <a:tailEnd type="triangle" w="med" len="med"/>
          </a:ln>
        </p:spPr>
        <p:txBody>
          <a:bodyPr lIns="0" tIns="0" rIns="0" bIns="0"/>
          <a:lstStyle/>
          <a:p>
            <a:endParaRPr lang="en-US"/>
          </a:p>
        </p:txBody>
      </p:sp>
      <p:sp>
        <p:nvSpPr>
          <p:cNvPr id="12301" name="Rectangle 13"/>
          <p:cNvSpPr>
            <a:spLocks/>
          </p:cNvSpPr>
          <p:nvPr/>
        </p:nvSpPr>
        <p:spPr bwMode="auto">
          <a:xfrm>
            <a:off x="3200400" y="2743200"/>
            <a:ext cx="2895600" cy="2514600"/>
          </a:xfrm>
          <a:prstGeom prst="rect">
            <a:avLst/>
          </a:prstGeom>
          <a:solidFill>
            <a:srgbClr val="99FF99"/>
          </a:solidFill>
          <a:ln w="9525" cap="flat">
            <a:solidFill>
              <a:schemeClr val="tx1"/>
            </a:solidFill>
            <a:prstDash val="solid"/>
            <a:round/>
            <a:headEnd type="none" w="med" len="med"/>
            <a:tailEnd type="none" w="med" len="med"/>
          </a:ln>
        </p:spPr>
        <p:txBody>
          <a:bodyPr lIns="0" tIns="0" rIns="0" bIns="0"/>
          <a:lstStyle/>
          <a:p>
            <a:endParaRPr lang="en-US"/>
          </a:p>
        </p:txBody>
      </p:sp>
      <p:sp>
        <p:nvSpPr>
          <p:cNvPr id="12302" name="Rectangle 14"/>
          <p:cNvSpPr>
            <a:spLocks/>
          </p:cNvSpPr>
          <p:nvPr/>
        </p:nvSpPr>
        <p:spPr bwMode="auto">
          <a:xfrm>
            <a:off x="3276600" y="2743200"/>
            <a:ext cx="2755900" cy="2362200"/>
          </a:xfrm>
          <a:prstGeom prst="rect">
            <a:avLst/>
          </a:prstGeom>
          <a:noFill/>
          <a:ln w="12700" cap="flat">
            <a:noFill/>
            <a:miter lim="800000"/>
            <a:headEnd type="none" w="med" len="med"/>
            <a:tailEnd type="none" w="med" len="med"/>
          </a:ln>
        </p:spPr>
        <p:txBody>
          <a:bodyPr lIns="0" tIns="0" rIns="40639" bIns="0"/>
          <a:lstStyle/>
          <a:p>
            <a:pPr marL="39688">
              <a:spcBef>
                <a:spcPts val="525"/>
              </a:spcBef>
            </a:pPr>
            <a:r>
              <a:rPr lang="en-US">
                <a:solidFill>
                  <a:schemeClr val="tx1"/>
                </a:solidFill>
                <a:cs typeface="Arial" charset="0"/>
              </a:rPr>
              <a:t>If child requires prompting to correctly perform </a:t>
            </a:r>
            <a:r>
              <a:rPr lang="en-US" u="sng">
                <a:solidFill>
                  <a:schemeClr val="tx1"/>
                </a:solidFill>
                <a:cs typeface="Arial" charset="0"/>
              </a:rPr>
              <a:t>some or many </a:t>
            </a:r>
            <a:r>
              <a:rPr lang="en-US">
                <a:solidFill>
                  <a:schemeClr val="tx1"/>
                </a:solidFill>
                <a:cs typeface="Arial" charset="0"/>
              </a:rPr>
              <a:t>of the target activities of the routine,</a:t>
            </a:r>
          </a:p>
          <a:p>
            <a:pPr marL="39688" algn="ctr">
              <a:spcBef>
                <a:spcPts val="525"/>
              </a:spcBef>
            </a:pPr>
            <a:r>
              <a:rPr lang="en-US">
                <a:solidFill>
                  <a:schemeClr val="tx1"/>
                </a:solidFill>
                <a:latin typeface="Arial Bold" charset="0"/>
                <a:cs typeface="Arial Bold" charset="0"/>
                <a:sym typeface="Arial Bold" charset="0"/>
              </a:rPr>
              <a:t>and</a:t>
            </a:r>
          </a:p>
          <a:p>
            <a:pPr marL="39688">
              <a:spcBef>
                <a:spcPts val="525"/>
              </a:spcBef>
            </a:pPr>
            <a:r>
              <a:rPr lang="en-US">
                <a:solidFill>
                  <a:schemeClr val="tx1"/>
                </a:solidFill>
                <a:cs typeface="Arial" charset="0"/>
              </a:rPr>
              <a:t>team members identify routine as a priority.</a:t>
            </a:r>
          </a:p>
        </p:txBody>
      </p:sp>
      <p:sp>
        <p:nvSpPr>
          <p:cNvPr id="12303" name="Rectangle 15"/>
          <p:cNvSpPr>
            <a:spLocks/>
          </p:cNvSpPr>
          <p:nvPr/>
        </p:nvSpPr>
        <p:spPr bwMode="auto">
          <a:xfrm>
            <a:off x="3200400" y="5486400"/>
            <a:ext cx="2895600" cy="1143000"/>
          </a:xfrm>
          <a:prstGeom prst="rect">
            <a:avLst/>
          </a:prstGeom>
          <a:solidFill>
            <a:srgbClr val="99FF99"/>
          </a:solidFill>
          <a:ln w="9525" cap="flat">
            <a:solidFill>
              <a:schemeClr val="tx1"/>
            </a:solidFill>
            <a:prstDash val="solid"/>
            <a:round/>
            <a:headEnd type="none" w="med" len="med"/>
            <a:tailEnd type="none" w="med" len="med"/>
          </a:ln>
        </p:spPr>
        <p:txBody>
          <a:bodyPr lIns="0" tIns="0" rIns="0" bIns="0"/>
          <a:lstStyle/>
          <a:p>
            <a:endParaRPr lang="en-US"/>
          </a:p>
        </p:txBody>
      </p:sp>
      <p:sp>
        <p:nvSpPr>
          <p:cNvPr id="12304" name="Rectangle 16"/>
          <p:cNvSpPr>
            <a:spLocks/>
          </p:cNvSpPr>
          <p:nvPr/>
        </p:nvSpPr>
        <p:spPr bwMode="auto">
          <a:xfrm>
            <a:off x="3276600" y="5486400"/>
            <a:ext cx="2679700" cy="8890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Select this routine and consider other routines at this level.</a:t>
            </a:r>
          </a:p>
        </p:txBody>
      </p:sp>
      <p:sp>
        <p:nvSpPr>
          <p:cNvPr id="12305" name="Line 17"/>
          <p:cNvSpPr>
            <a:spLocks noChangeShapeType="1"/>
          </p:cNvSpPr>
          <p:nvPr/>
        </p:nvSpPr>
        <p:spPr bwMode="auto">
          <a:xfrm>
            <a:off x="4343400" y="2590800"/>
            <a:ext cx="1588" cy="152400"/>
          </a:xfrm>
          <a:prstGeom prst="line">
            <a:avLst/>
          </a:prstGeom>
          <a:noFill/>
          <a:ln w="9525" cap="flat">
            <a:solidFill>
              <a:schemeClr val="tx1"/>
            </a:solidFill>
            <a:prstDash val="solid"/>
            <a:round/>
            <a:headEnd type="none" w="med" len="med"/>
            <a:tailEnd type="triangle" w="med" len="med"/>
          </a:ln>
        </p:spPr>
        <p:txBody>
          <a:bodyPr lIns="0" tIns="0" rIns="0" bIns="0"/>
          <a:lstStyle/>
          <a:p>
            <a:endParaRPr lang="en-US"/>
          </a:p>
        </p:txBody>
      </p:sp>
      <p:sp>
        <p:nvSpPr>
          <p:cNvPr id="12306" name="Line 18"/>
          <p:cNvSpPr>
            <a:spLocks noChangeShapeType="1"/>
          </p:cNvSpPr>
          <p:nvPr/>
        </p:nvSpPr>
        <p:spPr bwMode="auto">
          <a:xfrm>
            <a:off x="4419600" y="5257800"/>
            <a:ext cx="1588" cy="228600"/>
          </a:xfrm>
          <a:prstGeom prst="line">
            <a:avLst/>
          </a:prstGeom>
          <a:noFill/>
          <a:ln w="9525" cap="flat">
            <a:solidFill>
              <a:schemeClr val="tx1"/>
            </a:solidFill>
            <a:prstDash val="solid"/>
            <a:round/>
            <a:headEnd type="none" w="med" len="med"/>
            <a:tailEnd type="triangle" w="med" len="med"/>
          </a:ln>
        </p:spPr>
        <p:txBody>
          <a:bodyPr lIns="0" tIns="0" rIns="0" bIns="0"/>
          <a:lstStyle/>
          <a:p>
            <a:endParaRPr lang="en-US"/>
          </a:p>
        </p:txBody>
      </p:sp>
      <p:sp>
        <p:nvSpPr>
          <p:cNvPr id="12307" name="Rectangle 19"/>
          <p:cNvSpPr>
            <a:spLocks/>
          </p:cNvSpPr>
          <p:nvPr/>
        </p:nvSpPr>
        <p:spPr bwMode="auto">
          <a:xfrm>
            <a:off x="6324600" y="2743200"/>
            <a:ext cx="2667000" cy="2514600"/>
          </a:xfrm>
          <a:prstGeom prst="rect">
            <a:avLst/>
          </a:prstGeom>
          <a:solidFill>
            <a:srgbClr val="FFCCFF"/>
          </a:solidFill>
          <a:ln w="9525" cap="flat">
            <a:solidFill>
              <a:schemeClr val="tx1"/>
            </a:solidFill>
            <a:prstDash val="solid"/>
            <a:round/>
            <a:headEnd type="none" w="med" len="med"/>
            <a:tailEnd type="none" w="med" len="med"/>
          </a:ln>
        </p:spPr>
        <p:txBody>
          <a:bodyPr lIns="0" tIns="0" rIns="0" bIns="0"/>
          <a:lstStyle/>
          <a:p>
            <a:endParaRPr lang="en-US"/>
          </a:p>
        </p:txBody>
      </p:sp>
      <p:sp>
        <p:nvSpPr>
          <p:cNvPr id="12308" name="Rectangle 20"/>
          <p:cNvSpPr>
            <a:spLocks/>
          </p:cNvSpPr>
          <p:nvPr/>
        </p:nvSpPr>
        <p:spPr bwMode="auto">
          <a:xfrm>
            <a:off x="6324600" y="5486400"/>
            <a:ext cx="2667000" cy="1143000"/>
          </a:xfrm>
          <a:prstGeom prst="rect">
            <a:avLst/>
          </a:prstGeom>
          <a:solidFill>
            <a:srgbClr val="FFCCFF"/>
          </a:solidFill>
          <a:ln w="9525" cap="flat">
            <a:solidFill>
              <a:schemeClr val="tx1"/>
            </a:solidFill>
            <a:prstDash val="solid"/>
            <a:round/>
            <a:headEnd type="none" w="med" len="med"/>
            <a:tailEnd type="none" w="med" len="med"/>
          </a:ln>
        </p:spPr>
        <p:txBody>
          <a:bodyPr lIns="0" tIns="0" rIns="0" bIns="0"/>
          <a:lstStyle/>
          <a:p>
            <a:endParaRPr lang="en-US"/>
          </a:p>
        </p:txBody>
      </p:sp>
      <p:sp>
        <p:nvSpPr>
          <p:cNvPr id="12309" name="Rectangle 21"/>
          <p:cNvSpPr>
            <a:spLocks/>
          </p:cNvSpPr>
          <p:nvPr/>
        </p:nvSpPr>
        <p:spPr bwMode="auto">
          <a:xfrm>
            <a:off x="6400800" y="2667000"/>
            <a:ext cx="2527300" cy="2552700"/>
          </a:xfrm>
          <a:prstGeom prst="rect">
            <a:avLst/>
          </a:prstGeom>
          <a:noFill/>
          <a:ln w="12700" cap="flat">
            <a:noFill/>
            <a:miter lim="800000"/>
            <a:headEnd type="none" w="med" len="med"/>
            <a:tailEnd type="none" w="med" len="med"/>
          </a:ln>
        </p:spPr>
        <p:txBody>
          <a:bodyPr lIns="0" tIns="0" rIns="40639" bIns="0"/>
          <a:lstStyle/>
          <a:p>
            <a:pPr marL="39688">
              <a:spcBef>
                <a:spcPts val="200"/>
              </a:spcBef>
            </a:pPr>
            <a:r>
              <a:rPr lang="en-US">
                <a:solidFill>
                  <a:schemeClr val="tx1"/>
                </a:solidFill>
                <a:cs typeface="Arial" charset="0"/>
              </a:rPr>
              <a:t>If child requires prompting to correctly perform </a:t>
            </a:r>
            <a:r>
              <a:rPr lang="en-US" u="sng">
                <a:solidFill>
                  <a:schemeClr val="tx1"/>
                </a:solidFill>
                <a:cs typeface="Arial" charset="0"/>
              </a:rPr>
              <a:t>most or all </a:t>
            </a:r>
            <a:r>
              <a:rPr lang="en-US">
                <a:solidFill>
                  <a:schemeClr val="tx1"/>
                </a:solidFill>
                <a:cs typeface="Arial" charset="0"/>
              </a:rPr>
              <a:t>of the target activities of the routine,</a:t>
            </a:r>
          </a:p>
          <a:p>
            <a:pPr marL="39688" algn="ctr">
              <a:spcBef>
                <a:spcPts val="200"/>
              </a:spcBef>
            </a:pPr>
            <a:r>
              <a:rPr lang="en-US">
                <a:solidFill>
                  <a:schemeClr val="tx1"/>
                </a:solidFill>
                <a:latin typeface="Arial Bold" charset="0"/>
                <a:cs typeface="Arial Bold" charset="0"/>
                <a:sym typeface="Arial Bold" charset="0"/>
              </a:rPr>
              <a:t>and</a:t>
            </a:r>
          </a:p>
          <a:p>
            <a:pPr marL="39688">
              <a:spcBef>
                <a:spcPts val="200"/>
              </a:spcBef>
            </a:pPr>
            <a:r>
              <a:rPr lang="en-US">
                <a:solidFill>
                  <a:schemeClr val="tx1"/>
                </a:solidFill>
                <a:cs typeface="Arial" charset="0"/>
              </a:rPr>
              <a:t>team members identify the routine as a current priority.</a:t>
            </a:r>
          </a:p>
        </p:txBody>
      </p:sp>
      <p:sp>
        <p:nvSpPr>
          <p:cNvPr id="12310" name="Rectangle 22"/>
          <p:cNvSpPr>
            <a:spLocks/>
          </p:cNvSpPr>
          <p:nvPr/>
        </p:nvSpPr>
        <p:spPr bwMode="auto">
          <a:xfrm>
            <a:off x="6400800" y="5562600"/>
            <a:ext cx="2527300" cy="889000"/>
          </a:xfrm>
          <a:prstGeom prst="rect">
            <a:avLst/>
          </a:prstGeom>
          <a:noFill/>
          <a:ln w="12700" cap="flat">
            <a:noFill/>
            <a:miter lim="800000"/>
            <a:headEnd type="none" w="med" len="med"/>
            <a:tailEnd type="none" w="med" len="med"/>
          </a:ln>
        </p:spPr>
        <p:txBody>
          <a:bodyPr lIns="0" tIns="0" rIns="40639" bIns="0"/>
          <a:lstStyle/>
          <a:p>
            <a:pPr marL="39688">
              <a:spcBef>
                <a:spcPts val="1050"/>
              </a:spcBef>
            </a:pPr>
            <a:r>
              <a:rPr lang="en-US">
                <a:solidFill>
                  <a:schemeClr val="tx1"/>
                </a:solidFill>
                <a:cs typeface="Arial" charset="0"/>
              </a:rPr>
              <a:t>Consider a similar routine from a lower level.</a:t>
            </a:r>
          </a:p>
        </p:txBody>
      </p:sp>
      <p:sp>
        <p:nvSpPr>
          <p:cNvPr id="12311" name="Line 23"/>
          <p:cNvSpPr>
            <a:spLocks noChangeShapeType="1"/>
          </p:cNvSpPr>
          <p:nvPr/>
        </p:nvSpPr>
        <p:spPr bwMode="auto">
          <a:xfrm>
            <a:off x="7696200" y="2590800"/>
            <a:ext cx="1588" cy="152400"/>
          </a:xfrm>
          <a:prstGeom prst="line">
            <a:avLst/>
          </a:prstGeom>
          <a:noFill/>
          <a:ln w="9525" cap="flat">
            <a:solidFill>
              <a:schemeClr val="tx1"/>
            </a:solidFill>
            <a:prstDash val="solid"/>
            <a:round/>
            <a:headEnd type="none" w="med" len="med"/>
            <a:tailEnd type="triangle" w="med" len="med"/>
          </a:ln>
        </p:spPr>
        <p:txBody>
          <a:bodyPr lIns="0" tIns="0" rIns="0" bIns="0"/>
          <a:lstStyle/>
          <a:p>
            <a:endParaRPr lang="en-US"/>
          </a:p>
        </p:txBody>
      </p:sp>
      <p:sp>
        <p:nvSpPr>
          <p:cNvPr id="12312" name="Line 24"/>
          <p:cNvSpPr>
            <a:spLocks noChangeShapeType="1"/>
          </p:cNvSpPr>
          <p:nvPr/>
        </p:nvSpPr>
        <p:spPr bwMode="auto">
          <a:xfrm>
            <a:off x="7696200" y="5257800"/>
            <a:ext cx="1588" cy="228600"/>
          </a:xfrm>
          <a:prstGeom prst="line">
            <a:avLst/>
          </a:prstGeom>
          <a:noFill/>
          <a:ln w="9525" cap="flat">
            <a:solidFill>
              <a:schemeClr val="tx1"/>
            </a:solidFill>
            <a:prstDash val="solid"/>
            <a:round/>
            <a:headEnd type="none" w="med" len="med"/>
            <a:tailEnd type="triangle" w="med" len="med"/>
          </a:ln>
        </p:spPr>
        <p:txBody>
          <a:bodyPr lIns="0" tIns="0" rIns="0" bIns="0"/>
          <a:lstStyle/>
          <a:p>
            <a:endParaRPr lang="en-US"/>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ChangeArrowheads="1"/>
          </p:cNvSpPr>
          <p:nvPr>
            <p:ph type="title"/>
          </p:nvPr>
        </p:nvSpPr>
        <p:spPr>
          <a:xfrm>
            <a:off x="914400" y="0"/>
            <a:ext cx="7772400" cy="2079625"/>
          </a:xfrm>
          <a:ln/>
        </p:spPr>
        <p:txBody>
          <a:bodyPr rIns="132080"/>
          <a:lstStyle/>
          <a:p>
            <a:r>
              <a:rPr lang="en-US"/>
              <a:t>Pivotal Response Training</a:t>
            </a:r>
          </a:p>
        </p:txBody>
      </p:sp>
      <p:sp>
        <p:nvSpPr>
          <p:cNvPr id="86018" name="Rectangle 2"/>
          <p:cNvSpPr>
            <a:spLocks noChangeArrowheads="1"/>
          </p:cNvSpPr>
          <p:nvPr>
            <p:ph type="body" idx="1"/>
          </p:nvPr>
        </p:nvSpPr>
        <p:spPr>
          <a:xfrm>
            <a:off x="1447800" y="4495800"/>
            <a:ext cx="6400800" cy="2362200"/>
          </a:xfrm>
          <a:ln/>
        </p:spPr>
        <p:txBody>
          <a:bodyPr rIns="132080"/>
          <a:lstStyle/>
          <a:p>
            <a:pPr marL="39688" indent="0" algn="ctr">
              <a:buFont typeface="Arial" charset="0"/>
              <a:buNone/>
            </a:pPr>
            <a:r>
              <a:rPr lang="en-US">
                <a:solidFill>
                  <a:srgbClr val="000066"/>
                </a:solidFill>
              </a:rPr>
              <a:t>Enhancing Acquisition, Generalization and Maintenance of Language and Play</a:t>
            </a:r>
          </a:p>
        </p:txBody>
      </p:sp>
      <p:pic>
        <p:nvPicPr>
          <p:cNvPr id="86019" name="Picture 3"/>
          <p:cNvPicPr>
            <a:picLocks noChangeArrowheads="1"/>
          </p:cNvPicPr>
          <p:nvPr/>
        </p:nvPicPr>
        <p:blipFill>
          <a:blip r:embed="rId2" cstate="print"/>
          <a:srcRect/>
          <a:stretch>
            <a:fillRect/>
          </a:stretch>
        </p:blipFill>
        <p:spPr bwMode="auto">
          <a:xfrm>
            <a:off x="3581400" y="1447800"/>
            <a:ext cx="2032000" cy="3048000"/>
          </a:xfrm>
          <a:prstGeom prst="rect">
            <a:avLst/>
          </a:prstGeom>
          <a:noFill/>
          <a:ln w="9525" cap="flat">
            <a:noFill/>
            <a:miter lim="800000"/>
            <a:headEnd/>
            <a:tailEnd/>
          </a:ln>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ChangeArrowheads="1"/>
          </p:cNvSpPr>
          <p:nvPr>
            <p:ph type="title"/>
          </p:nvPr>
        </p:nvSpPr>
        <p:spPr>
          <a:xfrm>
            <a:off x="457200" y="76200"/>
            <a:ext cx="8229600" cy="1828800"/>
          </a:xfrm>
          <a:ln/>
        </p:spPr>
        <p:txBody>
          <a:bodyPr rIns="132080"/>
          <a:lstStyle/>
          <a:p>
            <a:r>
              <a:rPr lang="en-US" sz="4000" b="1">
                <a:ea typeface="ヒラギノ角ゴ ProN W6" charset="0"/>
                <a:cs typeface="ヒラギノ角ゴ ProN W6" charset="0"/>
              </a:rPr>
              <a:t/>
            </a:r>
            <a:br>
              <a:rPr lang="en-US" sz="4000" b="1">
                <a:ea typeface="ヒラギノ角ゴ ProN W6" charset="0"/>
                <a:cs typeface="ヒラギノ角ゴ ProN W6" charset="0"/>
              </a:rPr>
            </a:br>
            <a:r>
              <a:rPr lang="en-US" sz="4000" b="1"/>
              <a:t>What is Pivotal Response Training?</a:t>
            </a:r>
            <a:r>
              <a:rPr lang="en-US" sz="4000" b="1">
                <a:ea typeface="ヒラギノ角ゴ ProN W6" charset="0"/>
                <a:cs typeface="ヒラギノ角ゴ ProN W6" charset="0"/>
              </a:rPr>
              <a:t/>
            </a:r>
            <a:br>
              <a:rPr lang="en-US" sz="4000" b="1">
                <a:ea typeface="ヒラギノ角ゴ ProN W6" charset="0"/>
                <a:cs typeface="ヒラギノ角ゴ ProN W6" charset="0"/>
              </a:rPr>
            </a:br>
            <a:endParaRPr lang="en-US" sz="4000" b="1">
              <a:ea typeface="ヒラギノ角ゴ ProN W6" charset="0"/>
              <a:cs typeface="ヒラギノ角ゴ ProN W6" charset="0"/>
            </a:endParaRPr>
          </a:p>
        </p:txBody>
      </p:sp>
      <p:sp>
        <p:nvSpPr>
          <p:cNvPr id="87042" name="Rectangle 2"/>
          <p:cNvSpPr>
            <a:spLocks noChangeArrowheads="1"/>
          </p:cNvSpPr>
          <p:nvPr>
            <p:ph type="body" idx="1"/>
          </p:nvPr>
        </p:nvSpPr>
        <p:spPr>
          <a:xfrm>
            <a:off x="381000" y="1905000"/>
            <a:ext cx="8763000" cy="4953000"/>
          </a:xfrm>
          <a:ln/>
        </p:spPr>
        <p:txBody>
          <a:bodyPr rIns="132080"/>
          <a:lstStyle/>
          <a:p>
            <a:pPr>
              <a:lnSpc>
                <a:spcPct val="90000"/>
              </a:lnSpc>
            </a:pPr>
            <a:r>
              <a:rPr lang="en-US" sz="3400"/>
              <a:t>Behavioral Intervention</a:t>
            </a:r>
          </a:p>
          <a:p>
            <a:pPr>
              <a:lnSpc>
                <a:spcPct val="90000"/>
              </a:lnSpc>
            </a:pPr>
            <a:r>
              <a:rPr lang="en-US" sz="3400"/>
              <a:t>Teaches Language and Play Skills</a:t>
            </a:r>
          </a:p>
          <a:p>
            <a:pPr>
              <a:lnSpc>
                <a:spcPct val="90000"/>
              </a:lnSpc>
            </a:pPr>
            <a:r>
              <a:rPr lang="en-US" sz="3400"/>
              <a:t>Addresses Weaknesses of DT</a:t>
            </a:r>
          </a:p>
          <a:p>
            <a:pPr>
              <a:lnSpc>
                <a:spcPct val="90000"/>
              </a:lnSpc>
            </a:pPr>
            <a:r>
              <a:rPr lang="en-US" sz="3400"/>
              <a:t>Creates Teachable Moments in Context</a:t>
            </a:r>
          </a:p>
          <a:p>
            <a:pPr>
              <a:lnSpc>
                <a:spcPct val="90000"/>
              </a:lnSpc>
            </a:pPr>
            <a:r>
              <a:rPr lang="en-US" sz="3400"/>
              <a:t>Follows ABA format </a:t>
            </a:r>
          </a:p>
          <a:p>
            <a:pPr>
              <a:lnSpc>
                <a:spcPct val="90000"/>
              </a:lnSpc>
            </a:pPr>
            <a:r>
              <a:rPr lang="en-US" sz="3400"/>
              <a:t>Targets “Pivotal” Skills</a:t>
            </a:r>
          </a:p>
          <a:p>
            <a:pPr>
              <a:lnSpc>
                <a:spcPct val="90000"/>
              </a:lnSpc>
            </a:pPr>
            <a:r>
              <a:rPr lang="en-US" sz="3400"/>
              <a:t>One Component of an Individualized Program</a:t>
            </a:r>
          </a:p>
        </p:txBody>
      </p:sp>
      <p:sp>
        <p:nvSpPr>
          <p:cNvPr id="87043" name="Rectangle 3"/>
          <p:cNvSpPr>
            <a:spLocks/>
          </p:cNvSpPr>
          <p:nvPr/>
        </p:nvSpPr>
        <p:spPr bwMode="auto">
          <a:xfrm>
            <a:off x="457200" y="1905000"/>
            <a:ext cx="8242300" cy="4525963"/>
          </a:xfrm>
          <a:prstGeom prst="rect">
            <a:avLst/>
          </a:prstGeom>
          <a:noFill/>
          <a:ln w="12700" cap="flat">
            <a:noFill/>
            <a:miter lim="800000"/>
            <a:headEnd type="none" w="med" len="med"/>
            <a:tailEnd type="none" w="med" len="med"/>
          </a:ln>
        </p:spPr>
        <p:txBody>
          <a:bodyPr lIns="0" tIns="0" rIns="0" bIns="0"/>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5940992" presetClass="entr" presetSubtype="134055720" fill="hold" grpId="0" nodeType="clickEffect" nodePh="1">
                                  <p:stCondLst>
                                    <p:cond delay="0"/>
                                  </p:stCondLst>
                                  <p:endCondLst>
                                    <p:cond evt="begin" delay="0">
                                      <p:tn val="5"/>
                                    </p:cond>
                                  </p:endCondLst>
                                  <p:childTnLst>
                                    <p:set>
                                      <p:cBhvr>
                                        <p:cTn id="6" dur="1" fill="hold">
                                          <p:stCondLst>
                                            <p:cond delay="499"/>
                                          </p:stCondLst>
                                        </p:cTn>
                                        <p:tgtEl>
                                          <p:spTgt spid="87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p:cNvSpPr>
          <p:nvPr/>
        </p:nvSpPr>
        <p:spPr bwMode="auto">
          <a:xfrm>
            <a:off x="457200" y="484188"/>
            <a:ext cx="8242300" cy="723900"/>
          </a:xfrm>
          <a:prstGeom prst="rect">
            <a:avLst/>
          </a:prstGeom>
          <a:noFill/>
          <a:ln w="12700" cap="flat">
            <a:noFill/>
            <a:miter lim="800000"/>
            <a:headEnd type="none" w="med" len="med"/>
            <a:tailEnd type="none" w="med" len="med"/>
          </a:ln>
        </p:spPr>
        <p:txBody>
          <a:bodyPr lIns="0" tIns="0" rIns="40639" bIns="0" anchor="ctr"/>
          <a:lstStyle/>
          <a:p>
            <a:pPr marL="39688" algn="ctr"/>
            <a:r>
              <a:rPr lang="en-US" sz="4400">
                <a:solidFill>
                  <a:srgbClr val="1F497D"/>
                </a:solidFill>
                <a:cs typeface="Arial" charset="0"/>
              </a:rPr>
              <a:t>ABA Instructional Sequence</a:t>
            </a:r>
          </a:p>
        </p:txBody>
      </p:sp>
      <p:sp>
        <p:nvSpPr>
          <p:cNvPr id="88066" name="Rectangle 2"/>
          <p:cNvSpPr>
            <a:spLocks/>
          </p:cNvSpPr>
          <p:nvPr/>
        </p:nvSpPr>
        <p:spPr bwMode="auto">
          <a:xfrm>
            <a:off x="457200" y="1600200"/>
            <a:ext cx="4051300" cy="4292600"/>
          </a:xfrm>
          <a:prstGeom prst="rect">
            <a:avLst/>
          </a:prstGeom>
          <a:noFill/>
          <a:ln w="12700" cap="flat">
            <a:noFill/>
            <a:miter lim="800000"/>
            <a:headEnd type="none" w="med" len="med"/>
            <a:tailEnd type="none" w="med" len="med"/>
          </a:ln>
        </p:spPr>
        <p:txBody>
          <a:bodyPr lIns="0" tIns="0" rIns="40639" bIns="0"/>
          <a:lstStyle/>
          <a:p>
            <a:pPr marL="649288" indent="-609600">
              <a:lnSpc>
                <a:spcPct val="90000"/>
              </a:lnSpc>
              <a:spcBef>
                <a:spcPts val="638"/>
              </a:spcBef>
              <a:buFontTx/>
              <a:buAutoNum type="arabicPeriod"/>
            </a:pPr>
            <a:r>
              <a:rPr lang="en-US" sz="2800">
                <a:solidFill>
                  <a:schemeClr val="tx1"/>
                </a:solidFill>
                <a:cs typeface="Arial" charset="0"/>
              </a:rPr>
              <a:t>Instructional Cue</a:t>
            </a:r>
          </a:p>
          <a:p>
            <a:pPr marL="649288" indent="-609600">
              <a:lnSpc>
                <a:spcPct val="90000"/>
              </a:lnSpc>
              <a:spcBef>
                <a:spcPts val="638"/>
              </a:spcBef>
            </a:pPr>
            <a:endParaRPr lang="en-US" sz="2800">
              <a:solidFill>
                <a:schemeClr val="tx1"/>
              </a:solidFill>
              <a:cs typeface="Arial" charset="0"/>
            </a:endParaRPr>
          </a:p>
          <a:p>
            <a:pPr marL="649288" indent="-609600">
              <a:lnSpc>
                <a:spcPct val="90000"/>
              </a:lnSpc>
              <a:spcBef>
                <a:spcPts val="638"/>
              </a:spcBef>
              <a:buFontTx/>
              <a:buChar char="•"/>
            </a:pPr>
            <a:r>
              <a:rPr lang="en-US" sz="2800">
                <a:solidFill>
                  <a:schemeClr val="tx1"/>
                </a:solidFill>
                <a:cs typeface="Arial" charset="0"/>
              </a:rPr>
              <a:t>Student Response</a:t>
            </a:r>
          </a:p>
          <a:p>
            <a:pPr marL="649288" indent="-609600">
              <a:lnSpc>
                <a:spcPct val="90000"/>
              </a:lnSpc>
              <a:spcBef>
                <a:spcPts val="638"/>
              </a:spcBef>
              <a:buFontTx/>
              <a:buChar char="•"/>
            </a:pPr>
            <a:endParaRPr lang="en-US" sz="2800">
              <a:solidFill>
                <a:schemeClr val="tx1"/>
              </a:solidFill>
              <a:cs typeface="Arial" charset="0"/>
            </a:endParaRPr>
          </a:p>
          <a:p>
            <a:pPr marL="649288" indent="-609600">
              <a:lnSpc>
                <a:spcPct val="90000"/>
              </a:lnSpc>
              <a:spcBef>
                <a:spcPts val="638"/>
              </a:spcBef>
              <a:buFontTx/>
              <a:buAutoNum type="arabicPeriod" startAt="2"/>
            </a:pPr>
            <a:r>
              <a:rPr lang="en-US" sz="2800">
                <a:solidFill>
                  <a:schemeClr val="tx1"/>
                </a:solidFill>
                <a:cs typeface="Arial" charset="0"/>
              </a:rPr>
              <a:t>Consequence (generally a reinforcer)</a:t>
            </a:r>
          </a:p>
          <a:p>
            <a:pPr marL="649288" indent="-609600">
              <a:lnSpc>
                <a:spcPct val="90000"/>
              </a:lnSpc>
              <a:spcBef>
                <a:spcPts val="638"/>
              </a:spcBef>
              <a:buFontTx/>
              <a:buAutoNum type="arabicPeriod" startAt="2"/>
            </a:pPr>
            <a:endParaRPr lang="en-US" sz="2800">
              <a:solidFill>
                <a:schemeClr val="tx1"/>
              </a:solidFill>
              <a:cs typeface="Arial" charset="0"/>
            </a:endParaRPr>
          </a:p>
          <a:p>
            <a:pPr marL="649288" indent="-609600">
              <a:lnSpc>
                <a:spcPct val="90000"/>
              </a:lnSpc>
              <a:spcBef>
                <a:spcPts val="638"/>
              </a:spcBef>
              <a:buFontTx/>
              <a:buAutoNum type="arabicPeriod" startAt="2"/>
            </a:pPr>
            <a:r>
              <a:rPr lang="en-US" sz="2800">
                <a:solidFill>
                  <a:schemeClr val="tx1"/>
                </a:solidFill>
                <a:cs typeface="Arial" charset="0"/>
              </a:rPr>
              <a:t>Pause (inter-trial interval)</a:t>
            </a:r>
          </a:p>
        </p:txBody>
      </p:sp>
      <p:sp>
        <p:nvSpPr>
          <p:cNvPr id="88067" name="Rectangle 3"/>
          <p:cNvSpPr>
            <a:spLocks/>
          </p:cNvSpPr>
          <p:nvPr/>
        </p:nvSpPr>
        <p:spPr bwMode="auto">
          <a:xfrm>
            <a:off x="4648200" y="1600200"/>
            <a:ext cx="4051300" cy="2933700"/>
          </a:xfrm>
          <a:prstGeom prst="rect">
            <a:avLst/>
          </a:prstGeom>
          <a:noFill/>
          <a:ln w="12700" cap="flat">
            <a:noFill/>
            <a:miter lim="800000"/>
            <a:headEnd type="none" w="med" len="med"/>
            <a:tailEnd type="none" w="med" len="med"/>
          </a:ln>
        </p:spPr>
        <p:txBody>
          <a:bodyPr lIns="0" tIns="0" rIns="40639" bIns="0"/>
          <a:lstStyle/>
          <a:p>
            <a:pPr marL="382588" indent="-342900">
              <a:spcBef>
                <a:spcPts val="638"/>
              </a:spcBef>
              <a:buClr>
                <a:srgbClr val="000000"/>
              </a:buClr>
              <a:buSzPct val="100000"/>
              <a:buFont typeface="Arial" charset="0"/>
              <a:buChar char="•"/>
            </a:pPr>
            <a:r>
              <a:rPr lang="en-US" sz="2800">
                <a:solidFill>
                  <a:schemeClr val="tx1"/>
                </a:solidFill>
                <a:cs typeface="Arial" charset="0"/>
              </a:rPr>
              <a:t>This teaching sequence is used with a curriculum that has scope and sequence with developmental levels of functional skills.</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5" name="Group 7"/>
          <p:cNvGrpSpPr>
            <a:grpSpLocks/>
          </p:cNvGrpSpPr>
          <p:nvPr/>
        </p:nvGrpSpPr>
        <p:grpSpPr bwMode="auto">
          <a:xfrm>
            <a:off x="1828800" y="152400"/>
            <a:ext cx="5410200" cy="1066800"/>
            <a:chOff x="0" y="0"/>
            <a:chExt cx="3408" cy="672"/>
          </a:xfrm>
        </p:grpSpPr>
        <p:sp>
          <p:nvSpPr>
            <p:cNvPr id="89089" name="AutoShape 1"/>
            <p:cNvSpPr>
              <a:spLocks/>
            </p:cNvSpPr>
            <p:nvPr/>
          </p:nvSpPr>
          <p:spPr bwMode="auto">
            <a:xfrm>
              <a:off x="0" y="0"/>
              <a:ext cx="3408" cy="672"/>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8EB4E3"/>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89090" name="AutoShape 2"/>
            <p:cNvSpPr>
              <a:spLocks/>
            </p:cNvSpPr>
            <p:nvPr/>
          </p:nvSpPr>
          <p:spPr bwMode="auto">
            <a:xfrm>
              <a:off x="0" y="0"/>
              <a:ext cx="3408" cy="84"/>
            </a:xfrm>
            <a:custGeom>
              <a:avLst/>
              <a:gdLst>
                <a:gd name="T0" fmla="*/ 10800 w 21600"/>
                <a:gd name="T1" fmla="*/ 10800 h 21600"/>
              </a:gdLst>
              <a:ahLst/>
              <a:cxnLst>
                <a:cxn ang="0">
                  <a:pos x="T0" y="T1"/>
                </a:cxn>
              </a:cxnLst>
              <a:rect l="0" t="0" r="r" b="b"/>
              <a:pathLst>
                <a:path w="21600" h="21600">
                  <a:moveTo>
                    <a:pt x="0" y="0"/>
                  </a:moveTo>
                  <a:lnTo>
                    <a:pt x="532" y="21600"/>
                  </a:lnTo>
                  <a:lnTo>
                    <a:pt x="21068" y="21600"/>
                  </a:lnTo>
                  <a:lnTo>
                    <a:pt x="21600" y="0"/>
                  </a:lnTo>
                  <a:close/>
                  <a:moveTo>
                    <a:pt x="0" y="0"/>
                  </a:moveTo>
                </a:path>
              </a:pathLst>
            </a:custGeom>
            <a:solidFill>
              <a:srgbClr val="A4C3E8"/>
            </a:solidFill>
            <a:ln w="25400" cap="flat">
              <a:noFill/>
              <a:miter lim="800000"/>
              <a:headEnd type="none" w="med" len="med"/>
              <a:tailEnd type="none" w="med" len="med"/>
            </a:ln>
          </p:spPr>
          <p:txBody>
            <a:bodyPr lIns="0" tIns="0" rIns="0" bIns="0"/>
            <a:lstStyle/>
            <a:p>
              <a:endParaRPr lang="en-US"/>
            </a:p>
          </p:txBody>
        </p:sp>
        <p:sp>
          <p:nvSpPr>
            <p:cNvPr id="89091" name="AutoShape 3"/>
            <p:cNvSpPr>
              <a:spLocks/>
            </p:cNvSpPr>
            <p:nvPr/>
          </p:nvSpPr>
          <p:spPr bwMode="auto">
            <a:xfrm>
              <a:off x="0" y="0"/>
              <a:ext cx="83" cy="672"/>
            </a:xfrm>
            <a:custGeom>
              <a:avLst/>
              <a:gdLst>
                <a:gd name="T0" fmla="*/ 10800 w 21600"/>
                <a:gd name="T1" fmla="*/ 10800 h 21600"/>
              </a:gdLst>
              <a:ahLst/>
              <a:cxnLst>
                <a:cxn ang="0">
                  <a:pos x="T0" y="T1"/>
                </a:cxn>
              </a:cxnLst>
              <a:rect l="0" t="0" r="r" b="b"/>
              <a:pathLst>
                <a:path w="21600" h="21600">
                  <a:moveTo>
                    <a:pt x="0" y="0"/>
                  </a:moveTo>
                  <a:lnTo>
                    <a:pt x="21600" y="2700"/>
                  </a:lnTo>
                  <a:lnTo>
                    <a:pt x="21600" y="18900"/>
                  </a:lnTo>
                  <a:lnTo>
                    <a:pt x="0" y="21600"/>
                  </a:lnTo>
                  <a:close/>
                  <a:moveTo>
                    <a:pt x="0" y="0"/>
                  </a:moveTo>
                </a:path>
              </a:pathLst>
            </a:custGeom>
            <a:solidFill>
              <a:srgbClr val="BBD2EE"/>
            </a:solidFill>
            <a:ln w="25400" cap="flat">
              <a:noFill/>
              <a:miter lim="800000"/>
              <a:headEnd type="none" w="med" len="med"/>
              <a:tailEnd type="none" w="med" len="med"/>
            </a:ln>
          </p:spPr>
          <p:txBody>
            <a:bodyPr lIns="0" tIns="0" rIns="0" bIns="0"/>
            <a:lstStyle/>
            <a:p>
              <a:endParaRPr lang="en-US"/>
            </a:p>
          </p:txBody>
        </p:sp>
        <p:sp>
          <p:nvSpPr>
            <p:cNvPr id="89092" name="AutoShape 4"/>
            <p:cNvSpPr>
              <a:spLocks/>
            </p:cNvSpPr>
            <p:nvPr/>
          </p:nvSpPr>
          <p:spPr bwMode="auto">
            <a:xfrm>
              <a:off x="3324" y="0"/>
              <a:ext cx="84" cy="672"/>
            </a:xfrm>
            <a:custGeom>
              <a:avLst/>
              <a:gdLst>
                <a:gd name="T0" fmla="*/ 10800 w 21600"/>
                <a:gd name="T1" fmla="*/ 10800 h 21600"/>
              </a:gdLst>
              <a:ahLst/>
              <a:cxnLst>
                <a:cxn ang="0">
                  <a:pos x="T0" y="T1"/>
                </a:cxn>
              </a:cxnLst>
              <a:rect l="0" t="0" r="r" b="b"/>
              <a:pathLst>
                <a:path w="21600" h="21600">
                  <a:moveTo>
                    <a:pt x="21600" y="0"/>
                  </a:moveTo>
                  <a:lnTo>
                    <a:pt x="0" y="2700"/>
                  </a:lnTo>
                  <a:lnTo>
                    <a:pt x="0" y="18900"/>
                  </a:lnTo>
                  <a:lnTo>
                    <a:pt x="21600" y="21600"/>
                  </a:lnTo>
                  <a:close/>
                  <a:moveTo>
                    <a:pt x="21600" y="0"/>
                  </a:moveTo>
                </a:path>
              </a:pathLst>
            </a:custGeom>
            <a:solidFill>
              <a:srgbClr val="556C88"/>
            </a:solidFill>
            <a:ln w="25400" cap="flat">
              <a:noFill/>
              <a:miter lim="800000"/>
              <a:headEnd type="none" w="med" len="med"/>
              <a:tailEnd type="none" w="med" len="med"/>
            </a:ln>
          </p:spPr>
          <p:txBody>
            <a:bodyPr lIns="0" tIns="0" rIns="0" bIns="0"/>
            <a:lstStyle/>
            <a:p>
              <a:endParaRPr lang="en-US"/>
            </a:p>
          </p:txBody>
        </p:sp>
        <p:sp>
          <p:nvSpPr>
            <p:cNvPr id="89093" name="AutoShape 5"/>
            <p:cNvSpPr>
              <a:spLocks/>
            </p:cNvSpPr>
            <p:nvPr/>
          </p:nvSpPr>
          <p:spPr bwMode="auto">
            <a:xfrm>
              <a:off x="0" y="588"/>
              <a:ext cx="3408" cy="84"/>
            </a:xfrm>
            <a:custGeom>
              <a:avLst/>
              <a:gdLst>
                <a:gd name="T0" fmla="*/ 10800 w 21600"/>
                <a:gd name="T1" fmla="*/ 10800 h 21600"/>
              </a:gdLst>
              <a:ahLst/>
              <a:cxnLst>
                <a:cxn ang="0">
                  <a:pos x="T0" y="T1"/>
                </a:cxn>
              </a:cxnLst>
              <a:rect l="0" t="0" r="r" b="b"/>
              <a:pathLst>
                <a:path w="21600" h="21600">
                  <a:moveTo>
                    <a:pt x="21600" y="21600"/>
                  </a:moveTo>
                  <a:lnTo>
                    <a:pt x="21068" y="0"/>
                  </a:lnTo>
                  <a:lnTo>
                    <a:pt x="532" y="0"/>
                  </a:lnTo>
                  <a:lnTo>
                    <a:pt x="0" y="21600"/>
                  </a:lnTo>
                  <a:close/>
                  <a:moveTo>
                    <a:pt x="21600" y="21600"/>
                  </a:moveTo>
                </a:path>
              </a:pathLst>
            </a:custGeom>
            <a:solidFill>
              <a:srgbClr val="7190B5"/>
            </a:solidFill>
            <a:ln w="25400" cap="flat">
              <a:noFill/>
              <a:miter lim="800000"/>
              <a:headEnd type="none" w="med" len="med"/>
              <a:tailEnd type="none" w="med" len="med"/>
            </a:ln>
          </p:spPr>
          <p:txBody>
            <a:bodyPr lIns="0" tIns="0" rIns="0" bIns="0"/>
            <a:lstStyle/>
            <a:p>
              <a:endParaRPr lang="en-US"/>
            </a:p>
          </p:txBody>
        </p:sp>
        <p:sp>
          <p:nvSpPr>
            <p:cNvPr id="89094" name="AutoShape 6"/>
            <p:cNvSpPr>
              <a:spLocks/>
            </p:cNvSpPr>
            <p:nvPr/>
          </p:nvSpPr>
          <p:spPr bwMode="auto">
            <a:xfrm>
              <a:off x="0" y="0"/>
              <a:ext cx="3408" cy="672"/>
            </a:xfrm>
            <a:custGeom>
              <a:avLst/>
              <a:gdLst>
                <a:gd name="T0" fmla="*/ 10800 w 21600"/>
                <a:gd name="T1" fmla="*/ 10800 h 21600"/>
              </a:gdLst>
              <a:ahLst/>
              <a:cxnLst>
                <a:cxn ang="0">
                  <a:pos x="T0" y="T1"/>
                </a:cxn>
              </a:cxnLst>
              <a:rect l="0" t="0" r="r" b="b"/>
              <a:pathLst>
                <a:path w="21600" h="21600">
                  <a:moveTo>
                    <a:pt x="532" y="2700"/>
                  </a:moveTo>
                  <a:lnTo>
                    <a:pt x="532" y="18900"/>
                  </a:lnTo>
                  <a:lnTo>
                    <a:pt x="21068" y="18900"/>
                  </a:lnTo>
                  <a:lnTo>
                    <a:pt x="21068" y="2700"/>
                  </a:lnTo>
                  <a:close/>
                  <a:moveTo>
                    <a:pt x="0" y="0"/>
                  </a:moveTo>
                  <a:lnTo>
                    <a:pt x="532" y="2700"/>
                  </a:lnTo>
                  <a:moveTo>
                    <a:pt x="0" y="21600"/>
                  </a:moveTo>
                  <a:lnTo>
                    <a:pt x="532" y="18900"/>
                  </a:lnTo>
                  <a:moveTo>
                    <a:pt x="21600" y="21600"/>
                  </a:moveTo>
                  <a:lnTo>
                    <a:pt x="21068" y="18900"/>
                  </a:lnTo>
                  <a:moveTo>
                    <a:pt x="21600" y="0"/>
                  </a:moveTo>
                  <a:lnTo>
                    <a:pt x="21068" y="2700"/>
                  </a:lnTo>
                </a:path>
              </a:pathLst>
            </a:custGeom>
            <a:noFill/>
            <a:ln w="25400" cap="flat">
              <a:solidFill>
                <a:srgbClr val="385D8A"/>
              </a:solidFill>
              <a:prstDash val="solid"/>
              <a:miter lim="800000"/>
              <a:headEnd type="none" w="med" len="med"/>
              <a:tailEnd type="none" w="med" len="med"/>
            </a:ln>
          </p:spPr>
          <p:txBody>
            <a:bodyPr lIns="0" tIns="0" rIns="0" bIns="0"/>
            <a:lstStyle/>
            <a:p>
              <a:endParaRPr lang="en-US"/>
            </a:p>
          </p:txBody>
        </p:sp>
      </p:grpSp>
      <p:sp>
        <p:nvSpPr>
          <p:cNvPr id="89096" name="Rectangle 8"/>
          <p:cNvSpPr>
            <a:spLocks noChangeArrowheads="1"/>
          </p:cNvSpPr>
          <p:nvPr>
            <p:ph type="title"/>
          </p:nvPr>
        </p:nvSpPr>
        <p:spPr>
          <a:xfrm>
            <a:off x="457200" y="0"/>
            <a:ext cx="8229600" cy="1143000"/>
          </a:xfrm>
          <a:ln/>
        </p:spPr>
        <p:txBody>
          <a:bodyPr rIns="132080"/>
          <a:lstStyle/>
          <a:p>
            <a:r>
              <a:rPr lang="en-US" sz="3600"/>
              <a:t>Typical PRT Sequence</a:t>
            </a:r>
          </a:p>
        </p:txBody>
      </p:sp>
      <p:sp>
        <p:nvSpPr>
          <p:cNvPr id="89097" name="Rectangle 9"/>
          <p:cNvSpPr>
            <a:spLocks noChangeArrowheads="1"/>
          </p:cNvSpPr>
          <p:nvPr>
            <p:ph type="body" idx="1"/>
          </p:nvPr>
        </p:nvSpPr>
        <p:spPr>
          <a:ln/>
        </p:spPr>
        <p:txBody>
          <a:bodyPr rIns="132080"/>
          <a:lstStyle/>
          <a:p>
            <a:r>
              <a:rPr lang="en-US" sz="2400"/>
              <a:t>Student chooses toy or activity</a:t>
            </a:r>
          </a:p>
          <a:p>
            <a:endParaRPr lang="en-US" sz="2400"/>
          </a:p>
          <a:p>
            <a:r>
              <a:rPr lang="en-US" sz="2400"/>
              <a:t>Adult relinquishes the toy, blocks access to the toy, or withholds the activity</a:t>
            </a:r>
          </a:p>
          <a:p>
            <a:pPr>
              <a:buFont typeface="Arial" charset="0"/>
              <a:buNone/>
            </a:pPr>
            <a:endParaRPr lang="en-US" sz="2400"/>
          </a:p>
          <a:p>
            <a:r>
              <a:rPr lang="en-US" sz="2400"/>
              <a:t>Adult gives instructional cue, models the desired response, or presents the toy in an effort to get spontaneous communication</a:t>
            </a:r>
          </a:p>
          <a:p>
            <a:endParaRPr lang="en-US" sz="2400"/>
          </a:p>
          <a:p>
            <a:r>
              <a:rPr lang="en-US" sz="2400"/>
              <a:t>Student responds</a:t>
            </a:r>
          </a:p>
          <a:p>
            <a:endParaRPr lang="en-US" sz="2400"/>
          </a:p>
          <a:p>
            <a:r>
              <a:rPr lang="en-US" sz="2400"/>
              <a:t>Adult gives student access to the toy or activity</a:t>
            </a:r>
          </a:p>
        </p:txBody>
      </p:sp>
      <p:pic>
        <p:nvPicPr>
          <p:cNvPr id="89098" name="Picture 10"/>
          <p:cNvPicPr>
            <a:picLocks noChangeArrowheads="1"/>
          </p:cNvPicPr>
          <p:nvPr/>
        </p:nvPicPr>
        <p:blipFill>
          <a:blip r:embed="rId2" cstate="print"/>
          <a:srcRect/>
          <a:stretch>
            <a:fillRect/>
          </a:stretch>
        </p:blipFill>
        <p:spPr bwMode="auto">
          <a:xfrm>
            <a:off x="6477000" y="4546600"/>
            <a:ext cx="2527300" cy="1841500"/>
          </a:xfrm>
          <a:prstGeom prst="rect">
            <a:avLst/>
          </a:prstGeom>
          <a:noFill/>
          <a:ln w="9525" cap="flat">
            <a:noFill/>
            <a:miter lim="800000"/>
            <a:headEnd/>
            <a:tailEnd/>
          </a:ln>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3" name="Group 1"/>
          <p:cNvGraphicFramePr>
            <a:graphicFrameLocks noGrp="1"/>
          </p:cNvGraphicFramePr>
          <p:nvPr/>
        </p:nvGraphicFramePr>
        <p:xfrm>
          <a:off x="1447800" y="1284288"/>
          <a:ext cx="6096000" cy="2870200"/>
        </p:xfrm>
        <a:graphic>
          <a:graphicData uri="http://schemas.openxmlformats.org/drawingml/2006/table">
            <a:tbl>
              <a:tblPr/>
              <a:tblGrid>
                <a:gridCol w="1524000"/>
                <a:gridCol w="1524000"/>
                <a:gridCol w="1524000"/>
                <a:gridCol w="1524000"/>
              </a:tblGrid>
              <a:tr h="706438">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4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Cue/Opportunity to Respond</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4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Response</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4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Consequences</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4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Pause</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62175">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-Child reaches for a toy car on a track to push it. </a:t>
                      </a: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-Teacher holding car says “</a:t>
                      </a:r>
                      <a:r>
                        <a:rPr kumimoji="0" lang="en-US" sz="1300" b="0" i="0" u="none" strike="noStrike" cap="none" normalizeH="0" baseline="0" smtClean="0">
                          <a:ln>
                            <a:noFill/>
                          </a:ln>
                          <a:solidFill>
                            <a:schemeClr val="tx1"/>
                          </a:solidFill>
                          <a:effectLst/>
                          <a:latin typeface="Arial Italic" charset="0"/>
                          <a:cs typeface="Arial Italic" charset="0"/>
                          <a:sym typeface="Arial Italic" charset="0"/>
                        </a:rPr>
                        <a:t>car” (attempting to elicit a verbal imitation)</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4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-Child says “</a:t>
                      </a:r>
                      <a:r>
                        <a:rPr kumimoji="0" lang="en-US" sz="1400" b="0" i="0" u="none" strike="noStrike" cap="none" normalizeH="0" baseline="0" smtClean="0">
                          <a:ln>
                            <a:noFill/>
                          </a:ln>
                          <a:solidFill>
                            <a:schemeClr val="tx1"/>
                          </a:solidFill>
                          <a:effectLst/>
                          <a:latin typeface="Arial Italic" charset="0"/>
                          <a:cs typeface="Arial Italic" charset="0"/>
                          <a:sym typeface="Arial Italic" charset="0"/>
                        </a:rPr>
                        <a:t>go</a:t>
                      </a:r>
                      <a:r>
                        <a:rPr kumimoji="0" lang="en-US" sz="14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4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-Teacher lets the child push the car on the track as a reward for requesting appropriately.</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-Child continues to play with car for 5-10 seconds. .</a:t>
                      </a: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-Teacher observes level of play to </a:t>
                      </a:r>
                      <a:r>
                        <a:rPr kumimoji="0" lang="en-US" sz="1300" b="0" i="0" u="none" strike="noStrike" cap="none" normalizeH="0" baseline="0" smtClean="0">
                          <a:ln>
                            <a:noFill/>
                          </a:ln>
                          <a:solidFill>
                            <a:schemeClr val="tx1"/>
                          </a:solidFill>
                          <a:effectLst/>
                          <a:latin typeface="Arial Italic" charset="0"/>
                          <a:cs typeface="Arial Italic" charset="0"/>
                          <a:sym typeface="Arial Italic" charset="0"/>
                        </a:rPr>
                        <a:t>prepare for the next trial</a:t>
                      </a:r>
                      <a:r>
                        <a:rPr kumimoji="0" lang="en-US" sz="13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90144" name="Group 32"/>
          <p:cNvGraphicFramePr>
            <a:graphicFrameLocks noGrp="1"/>
          </p:cNvGraphicFramePr>
          <p:nvPr/>
        </p:nvGraphicFramePr>
        <p:xfrm>
          <a:off x="1447800" y="4495800"/>
          <a:ext cx="6096000" cy="2108200"/>
        </p:xfrm>
        <a:graphic>
          <a:graphicData uri="http://schemas.openxmlformats.org/drawingml/2006/table">
            <a:tbl>
              <a:tblPr/>
              <a:tblGrid>
                <a:gridCol w="1524000"/>
                <a:gridCol w="1524000"/>
                <a:gridCol w="1524000"/>
                <a:gridCol w="1524000"/>
              </a:tblGrid>
              <a:tr h="2108200">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-Child reaches for a toy car on a track to spin the wheels.</a:t>
                      </a: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-Teacher holding car says “</a:t>
                      </a:r>
                      <a:r>
                        <a:rPr kumimoji="0" lang="en-US" sz="1300" b="0" i="0" u="none" strike="noStrike" cap="none" normalizeH="0" baseline="0" smtClean="0">
                          <a:ln>
                            <a:noFill/>
                          </a:ln>
                          <a:solidFill>
                            <a:schemeClr val="tx1"/>
                          </a:solidFill>
                          <a:effectLst/>
                          <a:latin typeface="Arial Italic" charset="0"/>
                          <a:cs typeface="Arial Italic" charset="0"/>
                          <a:sym typeface="Arial Italic" charset="0"/>
                        </a:rPr>
                        <a:t>do this</a:t>
                      </a:r>
                      <a:r>
                        <a:rPr kumimoji="0" lang="en-US" sz="13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 and pushes the car.</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4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-Child imitates the teacher’s action and </a:t>
                      </a:r>
                      <a:r>
                        <a:rPr kumimoji="0" lang="en-US" sz="1400" b="0" i="0" u="none" strike="noStrike" cap="none" normalizeH="0" baseline="0" smtClean="0">
                          <a:ln>
                            <a:noFill/>
                          </a:ln>
                          <a:solidFill>
                            <a:schemeClr val="tx1"/>
                          </a:solidFill>
                          <a:effectLst/>
                          <a:latin typeface="Arial Italic" charset="0"/>
                          <a:cs typeface="Arial Italic" charset="0"/>
                          <a:sym typeface="Arial Italic" charset="0"/>
                        </a:rPr>
                        <a:t>pushes the car</a:t>
                      </a:r>
                      <a:r>
                        <a:rPr kumimoji="0" lang="en-US" sz="14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4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-Teacher lets the child hold the car and spin the wheels as a reward for pushing it appropriately.</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4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r>
                        <a:rPr kumimoji="0" lang="en-US" sz="13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Child continues to play with car for 5-10 seconds.</a:t>
                      </a:r>
                    </a:p>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-Teacher observes level of play to </a:t>
                      </a:r>
                      <a:r>
                        <a:rPr kumimoji="0" lang="en-US" sz="1300" b="0" i="0" u="none" strike="noStrike" cap="none" normalizeH="0" baseline="0" smtClean="0">
                          <a:ln>
                            <a:noFill/>
                          </a:ln>
                          <a:solidFill>
                            <a:schemeClr val="tx1"/>
                          </a:solidFill>
                          <a:effectLst/>
                          <a:latin typeface="Arial Italic" charset="0"/>
                          <a:cs typeface="Arial Italic" charset="0"/>
                          <a:sym typeface="Arial Italic" charset="0"/>
                        </a:rPr>
                        <a:t>prepare for the</a:t>
                      </a:r>
                      <a:r>
                        <a:rPr kumimoji="0" lang="en-US" sz="1400" b="0" i="0" u="none" strike="noStrike" cap="none" normalizeH="0" baseline="0" smtClean="0">
                          <a:ln>
                            <a:noFill/>
                          </a:ln>
                          <a:solidFill>
                            <a:schemeClr val="tx1"/>
                          </a:solidFill>
                          <a:effectLst/>
                          <a:latin typeface="Arial Italic" charset="0"/>
                          <a:cs typeface="Arial Italic" charset="0"/>
                          <a:sym typeface="Arial Italic" charset="0"/>
                        </a:rPr>
                        <a:t> next trial</a:t>
                      </a:r>
                      <a:r>
                        <a:rPr kumimoji="0" lang="en-US" sz="14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rPr>
                        <a:t>.</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0162" name="Rectangle 50"/>
          <p:cNvSpPr>
            <a:spLocks/>
          </p:cNvSpPr>
          <p:nvPr/>
        </p:nvSpPr>
        <p:spPr bwMode="auto">
          <a:xfrm>
            <a:off x="7696200" y="2209800"/>
            <a:ext cx="1308100" cy="1117600"/>
          </a:xfrm>
          <a:prstGeom prst="rect">
            <a:avLst/>
          </a:prstGeom>
          <a:noFill/>
          <a:ln w="12700" cap="flat">
            <a:noFill/>
            <a:miter lim="800000"/>
            <a:headEnd type="none" w="med" len="med"/>
            <a:tailEnd type="none" w="med" len="med"/>
          </a:ln>
        </p:spPr>
        <p:txBody>
          <a:bodyPr lIns="0" tIns="0" rIns="40639" bIns="0"/>
          <a:lstStyle/>
          <a:p>
            <a:pPr marL="39688">
              <a:spcBef>
                <a:spcPts val="900"/>
              </a:spcBef>
            </a:pPr>
            <a:r>
              <a:rPr lang="en-US" sz="1600">
                <a:solidFill>
                  <a:schemeClr val="tx1"/>
                </a:solidFill>
                <a:latin typeface="Arial Bold" charset="0"/>
                <a:cs typeface="Arial Bold" charset="0"/>
                <a:sym typeface="Arial Bold" charset="0"/>
              </a:rPr>
              <a:t>Expressive Language Trial  </a:t>
            </a:r>
          </a:p>
          <a:p>
            <a:pPr marL="39688">
              <a:spcBef>
                <a:spcPts val="900"/>
              </a:spcBef>
            </a:pPr>
            <a:r>
              <a:rPr lang="en-US" sz="1600">
                <a:solidFill>
                  <a:schemeClr val="tx1"/>
                </a:solidFill>
                <a:latin typeface="Arial Bold" charset="0"/>
                <a:cs typeface="Arial Bold" charset="0"/>
                <a:sym typeface="Arial Bold" charset="0"/>
              </a:rPr>
              <a:t>PRT-LI.1</a:t>
            </a:r>
          </a:p>
        </p:txBody>
      </p:sp>
      <p:sp>
        <p:nvSpPr>
          <p:cNvPr id="90163" name="Rectangle 51"/>
          <p:cNvSpPr>
            <a:spLocks/>
          </p:cNvSpPr>
          <p:nvPr/>
        </p:nvSpPr>
        <p:spPr bwMode="auto">
          <a:xfrm>
            <a:off x="7696200" y="4953000"/>
            <a:ext cx="1460500" cy="660400"/>
          </a:xfrm>
          <a:prstGeom prst="rect">
            <a:avLst/>
          </a:prstGeom>
          <a:noFill/>
          <a:ln w="12700" cap="flat">
            <a:noFill/>
            <a:miter lim="800000"/>
            <a:headEnd type="none" w="med" len="med"/>
            <a:tailEnd type="none" w="med" len="med"/>
          </a:ln>
        </p:spPr>
        <p:txBody>
          <a:bodyPr lIns="0" tIns="0" rIns="40639" bIns="0"/>
          <a:lstStyle/>
          <a:p>
            <a:pPr marL="39688">
              <a:spcBef>
                <a:spcPts val="900"/>
              </a:spcBef>
            </a:pPr>
            <a:r>
              <a:rPr lang="en-US" sz="1600">
                <a:solidFill>
                  <a:schemeClr val="tx1"/>
                </a:solidFill>
                <a:latin typeface="Arial Bold" charset="0"/>
                <a:cs typeface="Arial Bold" charset="0"/>
                <a:sym typeface="Arial Bold" charset="0"/>
              </a:rPr>
              <a:t>Play Trial</a:t>
            </a:r>
          </a:p>
          <a:p>
            <a:pPr marL="39688">
              <a:spcBef>
                <a:spcPts val="900"/>
              </a:spcBef>
            </a:pPr>
            <a:r>
              <a:rPr lang="en-US" sz="1600">
                <a:solidFill>
                  <a:schemeClr val="tx1"/>
                </a:solidFill>
                <a:latin typeface="Arial Bold" charset="0"/>
                <a:cs typeface="Arial Bold" charset="0"/>
                <a:sym typeface="Arial Bold" charset="0"/>
              </a:rPr>
              <a:t>PRT-PI.1</a:t>
            </a:r>
          </a:p>
        </p:txBody>
      </p:sp>
      <p:sp>
        <p:nvSpPr>
          <p:cNvPr id="90164" name="Rectangle 52"/>
          <p:cNvSpPr>
            <a:spLocks/>
          </p:cNvSpPr>
          <p:nvPr/>
        </p:nvSpPr>
        <p:spPr bwMode="auto">
          <a:xfrm>
            <a:off x="304800" y="304800"/>
            <a:ext cx="8851900" cy="558800"/>
          </a:xfrm>
          <a:prstGeom prst="rect">
            <a:avLst/>
          </a:prstGeom>
          <a:noFill/>
          <a:ln w="12700" cap="flat">
            <a:noFill/>
            <a:miter lim="800000"/>
            <a:headEnd type="none" w="med" len="med"/>
            <a:tailEnd type="none" w="med" len="med"/>
          </a:ln>
        </p:spPr>
        <p:txBody>
          <a:bodyPr lIns="0" tIns="0" rIns="40639" bIns="0"/>
          <a:lstStyle/>
          <a:p>
            <a:pPr marL="39688" algn="ctr">
              <a:spcBef>
                <a:spcPts val="1850"/>
              </a:spcBef>
            </a:pPr>
            <a:r>
              <a:rPr lang="en-US" sz="3200">
                <a:solidFill>
                  <a:schemeClr val="tx1"/>
                </a:solidFill>
                <a:latin typeface="Arial Bold" charset="0"/>
                <a:cs typeface="Arial Bold" charset="0"/>
                <a:sym typeface="Arial Bold" charset="0"/>
              </a:rPr>
              <a:t>PRT: Some Illustrations (from initial level 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0607744" presetClass="entr" presetSubtype="134092496" fill="hold" nodeType="clickEffect">
                                  <p:stCondLst>
                                    <p:cond delay="0"/>
                                  </p:stCondLst>
                                  <p:childTnLst>
                                    <p:set>
                                      <p:cBhvr>
                                        <p:cTn id="6" dur="1" fill="hold">
                                          <p:stCondLst>
                                            <p:cond delay="499"/>
                                          </p:stCondLst>
                                        </p:cTn>
                                        <p:tgtEl>
                                          <p:spTgt spid="90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ph type="title"/>
          </p:nvPr>
        </p:nvSpPr>
        <p:spPr>
          <a:xfrm>
            <a:off x="457200" y="152400"/>
            <a:ext cx="8229600" cy="1447800"/>
          </a:xfrm>
          <a:ln/>
        </p:spPr>
        <p:txBody>
          <a:bodyPr rIns="132080"/>
          <a:lstStyle/>
          <a:p>
            <a:r>
              <a:rPr lang="en-US" sz="4000" b="1"/>
              <a:t>PRT Rules of Interaction</a:t>
            </a:r>
            <a:endParaRPr lang="en-US" sz="4000" b="1">
              <a:ea typeface="ヒラギノ角ゴ ProN W6" charset="0"/>
              <a:cs typeface="ヒラギノ角ゴ ProN W6" charset="0"/>
            </a:endParaRPr>
          </a:p>
        </p:txBody>
      </p:sp>
      <p:sp>
        <p:nvSpPr>
          <p:cNvPr id="91138" name="Oval 2"/>
          <p:cNvSpPr>
            <a:spLocks/>
          </p:cNvSpPr>
          <p:nvPr/>
        </p:nvSpPr>
        <p:spPr bwMode="auto">
          <a:xfrm>
            <a:off x="533400" y="1828800"/>
            <a:ext cx="2057400" cy="1295400"/>
          </a:xfrm>
          <a:prstGeom prst="ellipse">
            <a:avLst/>
          </a:prstGeom>
          <a:solidFill>
            <a:srgbClr val="DADA24"/>
          </a:solidFill>
          <a:ln w="9525" cap="flat">
            <a:solidFill>
              <a:schemeClr val="tx1"/>
            </a:solidFill>
            <a:prstDash val="solid"/>
            <a:round/>
            <a:headEnd type="none" w="med" len="med"/>
            <a:tailEnd type="none" w="med" len="med"/>
          </a:ln>
        </p:spPr>
        <p:txBody>
          <a:bodyPr lIns="0" tIns="0" rIns="0" bIns="0"/>
          <a:lstStyle/>
          <a:p>
            <a:endParaRPr lang="en-US"/>
          </a:p>
        </p:txBody>
      </p:sp>
      <p:sp>
        <p:nvSpPr>
          <p:cNvPr id="91139" name="AutoShape 3"/>
          <p:cNvSpPr>
            <a:spLocks/>
          </p:cNvSpPr>
          <p:nvPr/>
        </p:nvSpPr>
        <p:spPr bwMode="auto">
          <a:xfrm>
            <a:off x="7086600" y="4953000"/>
            <a:ext cx="1447800" cy="1371600"/>
          </a:xfrm>
          <a:custGeom>
            <a:avLst/>
            <a:gdLst>
              <a:gd name="T0" fmla="*/ 10800 w 21600"/>
              <a:gd name="T1" fmla="*/ 10800 h 21600"/>
            </a:gdLst>
            <a:ahLst/>
            <a:cxnLst>
              <a:cxn ang="0">
                <a:pos x="T0" y="T1"/>
              </a:cxn>
            </a:cxnLst>
            <a:rect l="0" t="0" r="r" b="b"/>
            <a:pathLst>
              <a:path w="21600" h="21600">
                <a:moveTo>
                  <a:pt x="5993" y="0"/>
                </a:moveTo>
                <a:lnTo>
                  <a:pt x="0" y="6326"/>
                </a:lnTo>
                <a:lnTo>
                  <a:pt x="0" y="15274"/>
                </a:lnTo>
                <a:lnTo>
                  <a:pt x="5993" y="21600"/>
                </a:lnTo>
                <a:lnTo>
                  <a:pt x="15607" y="21600"/>
                </a:lnTo>
                <a:lnTo>
                  <a:pt x="21600" y="15274"/>
                </a:lnTo>
                <a:lnTo>
                  <a:pt x="21600" y="6326"/>
                </a:lnTo>
                <a:lnTo>
                  <a:pt x="15607" y="0"/>
                </a:lnTo>
                <a:close/>
                <a:moveTo>
                  <a:pt x="5993" y="0"/>
                </a:moveTo>
              </a:path>
            </a:pathLst>
          </a:custGeom>
          <a:solidFill>
            <a:srgbClr val="E482AE"/>
          </a:solidFill>
          <a:ln w="9525" cap="flat">
            <a:solidFill>
              <a:schemeClr val="tx1"/>
            </a:solidFill>
            <a:prstDash val="solid"/>
            <a:round/>
            <a:headEnd type="none" w="med" len="med"/>
            <a:tailEnd type="none" w="med" len="med"/>
          </a:ln>
        </p:spPr>
        <p:txBody>
          <a:bodyPr lIns="0" tIns="0" rIns="0" bIns="0"/>
          <a:lstStyle/>
          <a:p>
            <a:endParaRPr lang="en-US"/>
          </a:p>
        </p:txBody>
      </p:sp>
      <p:sp>
        <p:nvSpPr>
          <p:cNvPr id="91140" name="AutoShape 4"/>
          <p:cNvSpPr>
            <a:spLocks/>
          </p:cNvSpPr>
          <p:nvPr/>
        </p:nvSpPr>
        <p:spPr bwMode="auto">
          <a:xfrm>
            <a:off x="2590800" y="2743200"/>
            <a:ext cx="1676400" cy="1676400"/>
          </a:xfrm>
          <a:prstGeom prst="diamond">
            <a:avLst/>
          </a:prstGeom>
          <a:solidFill>
            <a:srgbClr val="58ED3F"/>
          </a:solidFill>
          <a:ln w="9525" cap="flat">
            <a:solidFill>
              <a:schemeClr val="tx1"/>
            </a:solidFill>
            <a:prstDash val="solid"/>
            <a:round/>
            <a:headEnd type="none" w="med" len="med"/>
            <a:tailEnd type="none" w="med" len="med"/>
          </a:ln>
        </p:spPr>
        <p:txBody>
          <a:bodyPr lIns="0" tIns="0" rIns="0" bIns="0"/>
          <a:lstStyle/>
          <a:p>
            <a:endParaRPr lang="en-US"/>
          </a:p>
        </p:txBody>
      </p:sp>
      <p:sp>
        <p:nvSpPr>
          <p:cNvPr id="91141" name="AutoShape 5"/>
          <p:cNvSpPr>
            <a:spLocks/>
          </p:cNvSpPr>
          <p:nvPr/>
        </p:nvSpPr>
        <p:spPr bwMode="auto">
          <a:xfrm>
            <a:off x="4800600" y="4038600"/>
            <a:ext cx="1752600" cy="1143000"/>
          </a:xfrm>
          <a:prstGeom prst="roundRect">
            <a:avLst>
              <a:gd name="adj" fmla="val 16667"/>
            </a:avLst>
          </a:prstGeom>
          <a:solidFill>
            <a:srgbClr val="91B9DD"/>
          </a:solidFill>
          <a:ln w="9525" cap="flat">
            <a:solidFill>
              <a:schemeClr val="tx1"/>
            </a:solidFill>
            <a:prstDash val="solid"/>
            <a:round/>
            <a:headEnd type="none" w="med" len="med"/>
            <a:tailEnd type="none" w="med" len="med"/>
          </a:ln>
        </p:spPr>
        <p:txBody>
          <a:bodyPr lIns="0" tIns="0" rIns="0" bIns="0"/>
          <a:lstStyle/>
          <a:p>
            <a:endParaRPr lang="en-US"/>
          </a:p>
        </p:txBody>
      </p:sp>
      <p:sp>
        <p:nvSpPr>
          <p:cNvPr id="91142" name="AutoShape 6"/>
          <p:cNvSpPr>
            <a:spLocks/>
          </p:cNvSpPr>
          <p:nvPr/>
        </p:nvSpPr>
        <p:spPr bwMode="auto">
          <a:xfrm>
            <a:off x="2133600" y="2971800"/>
            <a:ext cx="990600" cy="152400"/>
          </a:xfrm>
          <a:prstGeom prst="rightArrow">
            <a:avLst>
              <a:gd name="adj1" fmla="val 50000"/>
              <a:gd name="adj2" fmla="val 162500"/>
            </a:avLst>
          </a:prstGeom>
          <a:solidFill>
            <a:srgbClr val="C0504D"/>
          </a:solidFill>
          <a:ln w="9525" cap="flat">
            <a:solidFill>
              <a:schemeClr val="tx1"/>
            </a:solidFill>
            <a:prstDash val="solid"/>
            <a:round/>
            <a:headEnd type="none" w="med" len="med"/>
            <a:tailEnd type="none" w="med" len="med"/>
          </a:ln>
        </p:spPr>
        <p:txBody>
          <a:bodyPr lIns="0" tIns="0" rIns="0" bIns="0"/>
          <a:lstStyle/>
          <a:p>
            <a:endParaRPr lang="en-US"/>
          </a:p>
        </p:txBody>
      </p:sp>
      <p:sp>
        <p:nvSpPr>
          <p:cNvPr id="91143" name="AutoShape 7"/>
          <p:cNvSpPr>
            <a:spLocks/>
          </p:cNvSpPr>
          <p:nvPr/>
        </p:nvSpPr>
        <p:spPr bwMode="auto">
          <a:xfrm>
            <a:off x="3733800" y="4114800"/>
            <a:ext cx="1066800" cy="152400"/>
          </a:xfrm>
          <a:prstGeom prst="rightArrow">
            <a:avLst>
              <a:gd name="adj1" fmla="val 50000"/>
              <a:gd name="adj2" fmla="val 175000"/>
            </a:avLst>
          </a:prstGeom>
          <a:solidFill>
            <a:srgbClr val="C0504D"/>
          </a:solidFill>
          <a:ln w="9525" cap="flat">
            <a:solidFill>
              <a:schemeClr val="tx1"/>
            </a:solidFill>
            <a:prstDash val="solid"/>
            <a:round/>
            <a:headEnd type="none" w="med" len="med"/>
            <a:tailEnd type="none" w="med" len="med"/>
          </a:ln>
        </p:spPr>
        <p:txBody>
          <a:bodyPr lIns="0" tIns="0" rIns="0" bIns="0"/>
          <a:lstStyle/>
          <a:p>
            <a:endParaRPr lang="en-US"/>
          </a:p>
        </p:txBody>
      </p:sp>
      <p:sp>
        <p:nvSpPr>
          <p:cNvPr id="91144" name="AutoShape 8"/>
          <p:cNvSpPr>
            <a:spLocks/>
          </p:cNvSpPr>
          <p:nvPr/>
        </p:nvSpPr>
        <p:spPr bwMode="auto">
          <a:xfrm>
            <a:off x="6553200" y="4953000"/>
            <a:ext cx="838200" cy="152400"/>
          </a:xfrm>
          <a:prstGeom prst="rightArrow">
            <a:avLst>
              <a:gd name="adj1" fmla="val 50000"/>
              <a:gd name="adj2" fmla="val 137500"/>
            </a:avLst>
          </a:prstGeom>
          <a:solidFill>
            <a:srgbClr val="C0504D"/>
          </a:solidFill>
          <a:ln w="9525" cap="flat">
            <a:solidFill>
              <a:schemeClr val="tx1"/>
            </a:solidFill>
            <a:prstDash val="solid"/>
            <a:round/>
            <a:headEnd type="none" w="med" len="med"/>
            <a:tailEnd type="none" w="med" len="med"/>
          </a:ln>
        </p:spPr>
        <p:txBody>
          <a:bodyPr lIns="0" tIns="0" rIns="0" bIns="0"/>
          <a:lstStyle/>
          <a:p>
            <a:endParaRPr lang="en-US"/>
          </a:p>
        </p:txBody>
      </p:sp>
      <p:sp>
        <p:nvSpPr>
          <p:cNvPr id="91145" name="Rectangle 9"/>
          <p:cNvSpPr>
            <a:spLocks/>
          </p:cNvSpPr>
          <p:nvPr/>
        </p:nvSpPr>
        <p:spPr bwMode="auto">
          <a:xfrm>
            <a:off x="762000" y="1981200"/>
            <a:ext cx="1612900" cy="914400"/>
          </a:xfrm>
          <a:prstGeom prst="rect">
            <a:avLst/>
          </a:prstGeom>
          <a:noFill/>
          <a:ln w="12700" cap="flat">
            <a:noFill/>
            <a:miter lim="800000"/>
            <a:headEnd type="none" w="med" len="med"/>
            <a:tailEnd type="none" w="med" len="med"/>
          </a:ln>
        </p:spPr>
        <p:txBody>
          <a:bodyPr lIns="0" tIns="0" rIns="40639" bIns="0"/>
          <a:lstStyle/>
          <a:p>
            <a:pPr marL="39688" algn="ctr">
              <a:spcBef>
                <a:spcPts val="1150"/>
              </a:spcBef>
            </a:pPr>
            <a:r>
              <a:rPr lang="en-US" sz="2000">
                <a:solidFill>
                  <a:schemeClr val="tx1"/>
                </a:solidFill>
                <a:latin typeface="Arial Bold" charset="0"/>
                <a:cs typeface="Arial Bold" charset="0"/>
                <a:sym typeface="Arial Bold" charset="0"/>
              </a:rPr>
              <a:t>Cue</a:t>
            </a:r>
            <a:r>
              <a:rPr lang="en-US">
                <a:solidFill>
                  <a:schemeClr val="tx1"/>
                </a:solidFill>
                <a:latin typeface="Arial Bold" charset="0"/>
                <a:cs typeface="Arial Bold" charset="0"/>
                <a:sym typeface="Arial Bold" charset="0"/>
              </a:rPr>
              <a:t> (opportunity to respond)</a:t>
            </a:r>
          </a:p>
        </p:txBody>
      </p:sp>
      <p:sp>
        <p:nvSpPr>
          <p:cNvPr id="91146" name="Rectangle 10"/>
          <p:cNvSpPr>
            <a:spLocks/>
          </p:cNvSpPr>
          <p:nvPr/>
        </p:nvSpPr>
        <p:spPr bwMode="auto">
          <a:xfrm>
            <a:off x="2652713" y="3348038"/>
            <a:ext cx="1612900" cy="381000"/>
          </a:xfrm>
          <a:prstGeom prst="rect">
            <a:avLst/>
          </a:prstGeom>
          <a:noFill/>
          <a:ln w="12700" cap="flat">
            <a:noFill/>
            <a:miter lim="800000"/>
            <a:headEnd type="none" w="med" len="med"/>
            <a:tailEnd type="none" w="med" len="med"/>
          </a:ln>
        </p:spPr>
        <p:txBody>
          <a:bodyPr lIns="0" tIns="0" rIns="40639" bIns="0"/>
          <a:lstStyle/>
          <a:p>
            <a:pPr marL="39688" algn="ctr">
              <a:spcBef>
                <a:spcPts val="1150"/>
              </a:spcBef>
            </a:pPr>
            <a:r>
              <a:rPr lang="en-US" sz="2000">
                <a:solidFill>
                  <a:schemeClr val="tx1"/>
                </a:solidFill>
                <a:latin typeface="Arial Bold" charset="0"/>
                <a:cs typeface="Arial Bold" charset="0"/>
                <a:sym typeface="Arial Bold" charset="0"/>
              </a:rPr>
              <a:t>Response</a:t>
            </a:r>
          </a:p>
        </p:txBody>
      </p:sp>
      <p:sp>
        <p:nvSpPr>
          <p:cNvPr id="91147" name="Rectangle 11"/>
          <p:cNvSpPr>
            <a:spLocks/>
          </p:cNvSpPr>
          <p:nvPr/>
        </p:nvSpPr>
        <p:spPr bwMode="auto">
          <a:xfrm>
            <a:off x="4730750" y="4405313"/>
            <a:ext cx="1905000" cy="381000"/>
          </a:xfrm>
          <a:prstGeom prst="rect">
            <a:avLst/>
          </a:prstGeom>
          <a:noFill/>
          <a:ln w="12700" cap="flat">
            <a:noFill/>
            <a:miter lim="800000"/>
            <a:headEnd type="none" w="med" len="med"/>
            <a:tailEnd type="none" w="med" len="med"/>
          </a:ln>
        </p:spPr>
        <p:txBody>
          <a:bodyPr lIns="0" tIns="0" rIns="40639" bIns="0"/>
          <a:lstStyle/>
          <a:p>
            <a:pPr marL="39688" algn="ctr">
              <a:spcBef>
                <a:spcPts val="1150"/>
              </a:spcBef>
            </a:pPr>
            <a:r>
              <a:rPr lang="en-US" sz="2000">
                <a:solidFill>
                  <a:schemeClr val="tx1"/>
                </a:solidFill>
                <a:latin typeface="Arial Bold" charset="0"/>
                <a:cs typeface="Arial Bold" charset="0"/>
                <a:sym typeface="Arial Bold" charset="0"/>
              </a:rPr>
              <a:t>Consequence</a:t>
            </a:r>
          </a:p>
        </p:txBody>
      </p:sp>
      <p:sp>
        <p:nvSpPr>
          <p:cNvPr id="91148" name="Rectangle 12"/>
          <p:cNvSpPr>
            <a:spLocks/>
          </p:cNvSpPr>
          <p:nvPr/>
        </p:nvSpPr>
        <p:spPr bwMode="auto">
          <a:xfrm>
            <a:off x="7038975" y="5457825"/>
            <a:ext cx="1612900" cy="381000"/>
          </a:xfrm>
          <a:prstGeom prst="rect">
            <a:avLst/>
          </a:prstGeom>
          <a:noFill/>
          <a:ln w="12700" cap="flat">
            <a:noFill/>
            <a:miter lim="800000"/>
            <a:headEnd type="none" w="med" len="med"/>
            <a:tailEnd type="none" w="med" len="med"/>
          </a:ln>
        </p:spPr>
        <p:txBody>
          <a:bodyPr lIns="0" tIns="0" rIns="40639" bIns="0"/>
          <a:lstStyle/>
          <a:p>
            <a:pPr marL="39688" algn="ctr">
              <a:spcBef>
                <a:spcPts val="1150"/>
              </a:spcBef>
            </a:pPr>
            <a:r>
              <a:rPr lang="en-US" sz="2000">
                <a:solidFill>
                  <a:schemeClr val="tx1"/>
                </a:solidFill>
                <a:latin typeface="Arial Bold" charset="0"/>
                <a:cs typeface="Arial Bold" charset="0"/>
                <a:sym typeface="Arial Bold" charset="0"/>
              </a:rPr>
              <a:t>Pause</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
          <p:cNvSpPr>
            <a:spLocks noChangeArrowheads="1"/>
          </p:cNvSpPr>
          <p:nvPr>
            <p:ph type="title"/>
          </p:nvPr>
        </p:nvSpPr>
        <p:spPr>
          <a:ln/>
        </p:spPr>
        <p:txBody>
          <a:bodyPr rIns="132080"/>
          <a:lstStyle/>
          <a:p>
            <a:r>
              <a:rPr lang="en-US" sz="3200" b="1"/>
              <a:t>Component 3 (rules of interaction)</a:t>
            </a:r>
            <a:r>
              <a:rPr lang="en-US" sz="3200" b="1">
                <a:ea typeface="ヒラギノ角ゴ ProN W6" charset="0"/>
                <a:cs typeface="ヒラギノ角ゴ ProN W6" charset="0"/>
              </a:rPr>
              <a:t/>
            </a:r>
            <a:br>
              <a:rPr lang="en-US" sz="3200" b="1">
                <a:ea typeface="ヒラギノ角ゴ ProN W6" charset="0"/>
                <a:cs typeface="ヒラギノ角ゴ ProN W6" charset="0"/>
              </a:rPr>
            </a:br>
            <a:r>
              <a:rPr lang="en-US" sz="3200" b="1" u="sng"/>
              <a:t>CUE</a:t>
            </a:r>
            <a:endParaRPr lang="en-US" sz="3200" b="1" u="sng">
              <a:ea typeface="ヒラギノ角ゴ ProN W6" charset="0"/>
              <a:cs typeface="ヒラギノ角ゴ ProN W6" charset="0"/>
            </a:endParaRPr>
          </a:p>
        </p:txBody>
      </p:sp>
      <p:sp>
        <p:nvSpPr>
          <p:cNvPr id="92162" name="Rectangle 2"/>
          <p:cNvSpPr>
            <a:spLocks/>
          </p:cNvSpPr>
          <p:nvPr/>
        </p:nvSpPr>
        <p:spPr bwMode="auto">
          <a:xfrm>
            <a:off x="533400" y="1600200"/>
            <a:ext cx="4737100" cy="1181100"/>
          </a:xfrm>
          <a:prstGeom prst="rect">
            <a:avLst/>
          </a:prstGeom>
          <a:solidFill>
            <a:srgbClr val="F4F426"/>
          </a:solidFill>
          <a:ln w="9525" cap="flat">
            <a:solidFill>
              <a:schemeClr val="tx1"/>
            </a:solidFill>
            <a:prstDash val="solid"/>
            <a:miter lim="800000"/>
            <a:headEnd type="none" w="med" len="med"/>
            <a:tailEnd type="none" w="med" len="med"/>
          </a:ln>
        </p:spPr>
        <p:txBody>
          <a:bodyPr lIns="0" tIns="0" rIns="40639" bIns="0"/>
          <a:lstStyle/>
          <a:p>
            <a:pPr marL="39688" algn="ctr">
              <a:spcBef>
                <a:spcPts val="1050"/>
              </a:spcBef>
            </a:pPr>
            <a:r>
              <a:rPr lang="en-US">
                <a:solidFill>
                  <a:schemeClr val="tx1"/>
                </a:solidFill>
                <a:latin typeface="Arial Bold" charset="0"/>
                <a:cs typeface="Arial Bold" charset="0"/>
                <a:sym typeface="Arial Bold" charset="0"/>
              </a:rPr>
              <a:t>Example of CUE</a:t>
            </a:r>
          </a:p>
          <a:p>
            <a:pPr marL="39688" algn="ctr">
              <a:spcBef>
                <a:spcPts val="1050"/>
              </a:spcBef>
            </a:pPr>
            <a:r>
              <a:rPr lang="en-US">
                <a:solidFill>
                  <a:schemeClr val="tx1"/>
                </a:solidFill>
                <a:cs typeface="Arial" charset="0"/>
              </a:rPr>
              <a:t>Set-up:  student reaches for a toy car</a:t>
            </a:r>
          </a:p>
          <a:p>
            <a:pPr marL="39688" algn="ctr">
              <a:spcBef>
                <a:spcPts val="1050"/>
              </a:spcBef>
            </a:pPr>
            <a:r>
              <a:rPr lang="en-US">
                <a:solidFill>
                  <a:schemeClr val="tx1"/>
                </a:solidFill>
                <a:cs typeface="Arial" charset="0"/>
              </a:rPr>
              <a:t>Cue: Teacher holding the car says “car”</a:t>
            </a:r>
          </a:p>
        </p:txBody>
      </p:sp>
      <p:sp>
        <p:nvSpPr>
          <p:cNvPr id="92163" name="Rectangle 3"/>
          <p:cNvSpPr>
            <a:spLocks/>
          </p:cNvSpPr>
          <p:nvPr/>
        </p:nvSpPr>
        <p:spPr bwMode="auto">
          <a:xfrm>
            <a:off x="381000" y="3057525"/>
            <a:ext cx="8470900" cy="3289300"/>
          </a:xfrm>
          <a:prstGeom prst="rect">
            <a:avLst/>
          </a:prstGeom>
          <a:noFill/>
          <a:ln w="12700" cap="flat">
            <a:noFill/>
            <a:miter lim="800000"/>
            <a:headEnd type="none" w="med" len="med"/>
            <a:tailEnd type="none" w="med" len="med"/>
          </a:ln>
        </p:spPr>
        <p:txBody>
          <a:bodyPr lIns="0" tIns="0" rIns="40639" bIns="0"/>
          <a:lstStyle/>
          <a:p>
            <a:pPr marL="39688"/>
            <a:r>
              <a:rPr lang="en-US" u="sng">
                <a:solidFill>
                  <a:schemeClr val="tx1"/>
                </a:solidFill>
                <a:latin typeface="Arial Bold" charset="0"/>
                <a:cs typeface="Arial Bold" charset="0"/>
                <a:sym typeface="Arial Bold" charset="0"/>
              </a:rPr>
              <a:t>The CUE component incorporates 3 of the Rules of interaction</a:t>
            </a:r>
          </a:p>
          <a:p>
            <a:pPr marL="39688"/>
            <a:r>
              <a:rPr lang="en-US">
                <a:solidFill>
                  <a:schemeClr val="tx1"/>
                </a:solidFill>
                <a:latin typeface="Arial Bold" charset="0"/>
                <a:cs typeface="Arial Bold" charset="0"/>
                <a:sym typeface="Arial Bold" charset="0"/>
              </a:rPr>
              <a:t>Rule 1:   Control is Shared</a:t>
            </a:r>
          </a:p>
          <a:p>
            <a:pPr marL="39688"/>
            <a:r>
              <a:rPr lang="en-US">
                <a:solidFill>
                  <a:schemeClr val="tx1"/>
                </a:solidFill>
                <a:cs typeface="Arial" charset="0"/>
              </a:rPr>
              <a:t>	-</a:t>
            </a:r>
            <a:r>
              <a:rPr lang="en-US">
                <a:solidFill>
                  <a:schemeClr val="tx1"/>
                </a:solidFill>
                <a:latin typeface="Arial Italic" charset="0"/>
                <a:cs typeface="Arial Italic" charset="0"/>
                <a:sym typeface="Arial Italic" charset="0"/>
              </a:rPr>
              <a:t>Child chooses activity or object</a:t>
            </a:r>
          </a:p>
          <a:p>
            <a:pPr marL="39688"/>
            <a:r>
              <a:rPr lang="en-US">
                <a:solidFill>
                  <a:schemeClr val="tx1"/>
                </a:solidFill>
                <a:latin typeface="Arial Italic" charset="0"/>
                <a:cs typeface="Arial Italic" charset="0"/>
                <a:sym typeface="Arial Italic" charset="0"/>
              </a:rPr>
              <a:t>	-Teacher takes turns with the activity</a:t>
            </a:r>
          </a:p>
          <a:p>
            <a:pPr marL="39688"/>
            <a:r>
              <a:rPr lang="en-US">
                <a:solidFill>
                  <a:schemeClr val="tx1"/>
                </a:solidFill>
                <a:latin typeface="Arial Bold" charset="0"/>
                <a:cs typeface="Arial Bold" charset="0"/>
                <a:sym typeface="Arial Bold" charset="0"/>
              </a:rPr>
              <a:t>Rule 2:  Cue is Clear and Related to the Chosen Activity</a:t>
            </a:r>
          </a:p>
          <a:p>
            <a:pPr marL="39688"/>
            <a:r>
              <a:rPr lang="en-US">
                <a:solidFill>
                  <a:schemeClr val="tx1"/>
                </a:solidFill>
                <a:cs typeface="Arial" charset="0"/>
              </a:rPr>
              <a:t>	-</a:t>
            </a:r>
            <a:r>
              <a:rPr lang="en-US">
                <a:solidFill>
                  <a:schemeClr val="tx1"/>
                </a:solidFill>
                <a:latin typeface="Arial Italic" charset="0"/>
                <a:cs typeface="Arial Italic" charset="0"/>
                <a:sym typeface="Arial Italic" charset="0"/>
              </a:rPr>
              <a:t>The cue/instruction should be related to the student’s chosen activity</a:t>
            </a:r>
          </a:p>
          <a:p>
            <a:pPr marL="39688"/>
            <a:r>
              <a:rPr lang="en-US">
                <a:solidFill>
                  <a:schemeClr val="tx1"/>
                </a:solidFill>
                <a:latin typeface="Arial Italic" charset="0"/>
                <a:cs typeface="Arial Italic" charset="0"/>
                <a:sym typeface="Arial Italic" charset="0"/>
              </a:rPr>
              <a:t>	-The cue/instruction should be clear and uninterrupted</a:t>
            </a:r>
          </a:p>
          <a:p>
            <a:pPr marL="39688"/>
            <a:r>
              <a:rPr lang="en-US">
                <a:solidFill>
                  <a:schemeClr val="tx1"/>
                </a:solidFill>
                <a:latin typeface="Arial Italic" charset="0"/>
                <a:cs typeface="Arial Italic" charset="0"/>
                <a:sym typeface="Arial Italic" charset="0"/>
              </a:rPr>
              <a:t>	-The student must attend to the cue</a:t>
            </a:r>
          </a:p>
          <a:p>
            <a:pPr marL="39688"/>
            <a:r>
              <a:rPr lang="en-US">
                <a:solidFill>
                  <a:schemeClr val="tx1"/>
                </a:solidFill>
                <a:latin typeface="Arial Bold" charset="0"/>
                <a:cs typeface="Arial Bold" charset="0"/>
                <a:sym typeface="Arial Bold" charset="0"/>
              </a:rPr>
              <a:t>Rule 3:  Intersperse Maintenance Tasks	</a:t>
            </a:r>
          </a:p>
          <a:p>
            <a:pPr marL="39688"/>
            <a:r>
              <a:rPr lang="en-US">
                <a:solidFill>
                  <a:schemeClr val="tx1"/>
                </a:solidFill>
                <a:cs typeface="Arial" charset="0"/>
              </a:rPr>
              <a:t>  	-</a:t>
            </a:r>
            <a:r>
              <a:rPr lang="en-US">
                <a:solidFill>
                  <a:schemeClr val="tx1"/>
                </a:solidFill>
                <a:latin typeface="Arial Italic" charset="0"/>
                <a:cs typeface="Arial Italic" charset="0"/>
                <a:sym typeface="Arial Italic" charset="0"/>
              </a:rPr>
              <a:t>Maintenance Tasks are those tasks that offer a high probability of 	-student success</a:t>
            </a:r>
          </a:p>
          <a:p>
            <a:pPr marL="39688"/>
            <a:r>
              <a:rPr lang="en-US">
                <a:solidFill>
                  <a:schemeClr val="tx1"/>
                </a:solidFill>
                <a:latin typeface="Arial Italic" charset="0"/>
                <a:cs typeface="Arial Italic" charset="0"/>
                <a:sym typeface="Arial Italic" charset="0"/>
              </a:rPr>
              <a:t>	-50% of cues should be intended to elicit maintenance tasks</a:t>
            </a:r>
          </a:p>
        </p:txBody>
      </p:sp>
      <p:pic>
        <p:nvPicPr>
          <p:cNvPr id="92164" name="Picture 4"/>
          <p:cNvPicPr>
            <a:picLocks noChangeArrowheads="1"/>
          </p:cNvPicPr>
          <p:nvPr/>
        </p:nvPicPr>
        <p:blipFill>
          <a:blip r:embed="rId2" cstate="print"/>
          <a:srcRect/>
          <a:stretch>
            <a:fillRect/>
          </a:stretch>
        </p:blipFill>
        <p:spPr bwMode="auto">
          <a:xfrm>
            <a:off x="5486400" y="838200"/>
            <a:ext cx="2971800" cy="2228850"/>
          </a:xfrm>
          <a:prstGeom prst="rect">
            <a:avLst/>
          </a:prstGeom>
          <a:noFill/>
          <a:ln w="9525" cap="flat">
            <a:noFill/>
            <a:miter lim="800000"/>
            <a:headEnd/>
            <a:tailEnd/>
          </a:ln>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ph type="title"/>
          </p:nvPr>
        </p:nvSpPr>
        <p:spPr>
          <a:ln/>
        </p:spPr>
        <p:txBody>
          <a:bodyPr rIns="132080"/>
          <a:lstStyle/>
          <a:p>
            <a:r>
              <a:rPr lang="en-US" sz="3200" b="1"/>
              <a:t>Component 3 (rules of interaction)</a:t>
            </a:r>
            <a:r>
              <a:rPr lang="en-US" sz="3200" b="1">
                <a:ea typeface="ヒラギノ角ゴ ProN W6" charset="0"/>
                <a:cs typeface="ヒラギノ角ゴ ProN W6" charset="0"/>
              </a:rPr>
              <a:t/>
            </a:r>
            <a:br>
              <a:rPr lang="en-US" sz="3200" b="1">
                <a:ea typeface="ヒラギノ角ゴ ProN W6" charset="0"/>
                <a:cs typeface="ヒラギノ角ゴ ProN W6" charset="0"/>
              </a:rPr>
            </a:br>
            <a:r>
              <a:rPr lang="en-US" sz="3200" b="1" u="sng"/>
              <a:t>Response</a:t>
            </a:r>
            <a:endParaRPr lang="en-US" sz="3200" b="1" u="sng">
              <a:ea typeface="ヒラギノ角ゴ ProN W6" charset="0"/>
              <a:cs typeface="ヒラギノ角ゴ ProN W6" charset="0"/>
            </a:endParaRPr>
          </a:p>
        </p:txBody>
      </p:sp>
      <p:sp>
        <p:nvSpPr>
          <p:cNvPr id="93186" name="Rectangle 2"/>
          <p:cNvSpPr>
            <a:spLocks/>
          </p:cNvSpPr>
          <p:nvPr/>
        </p:nvSpPr>
        <p:spPr bwMode="auto">
          <a:xfrm>
            <a:off x="533400" y="4648200"/>
            <a:ext cx="8089900" cy="1689100"/>
          </a:xfrm>
          <a:prstGeom prst="rect">
            <a:avLst/>
          </a:prstGeom>
          <a:noFill/>
          <a:ln w="12700" cap="flat">
            <a:noFill/>
            <a:miter lim="800000"/>
            <a:headEnd type="none" w="med" len="med"/>
            <a:tailEnd type="none" w="med" len="med"/>
          </a:ln>
        </p:spPr>
        <p:txBody>
          <a:bodyPr lIns="0" tIns="0" rIns="40639" bIns="0"/>
          <a:lstStyle/>
          <a:p>
            <a:pPr marL="39688"/>
            <a:r>
              <a:rPr lang="en-US" u="sng">
                <a:solidFill>
                  <a:schemeClr val="tx1"/>
                </a:solidFill>
                <a:latin typeface="Arial Bold" charset="0"/>
                <a:cs typeface="Arial Bold" charset="0"/>
                <a:sym typeface="Arial Bold" charset="0"/>
              </a:rPr>
              <a:t>The RESPONSE component incorporates 2 of the Rules of interaction</a:t>
            </a:r>
          </a:p>
          <a:p>
            <a:pPr marL="39688"/>
            <a:r>
              <a:rPr lang="en-US">
                <a:solidFill>
                  <a:schemeClr val="tx1"/>
                </a:solidFill>
                <a:latin typeface="Arial Bold" charset="0"/>
                <a:cs typeface="Arial Bold" charset="0"/>
                <a:sym typeface="Arial Bold" charset="0"/>
              </a:rPr>
              <a:t>Rule 4:  Response may be verbal or non-verbal </a:t>
            </a:r>
          </a:p>
          <a:p>
            <a:pPr marL="39688"/>
            <a:r>
              <a:rPr lang="en-US">
                <a:solidFill>
                  <a:schemeClr val="tx1"/>
                </a:solidFill>
                <a:latin typeface="Arial Italic" charset="0"/>
                <a:cs typeface="Arial Italic" charset="0"/>
                <a:sym typeface="Arial Italic" charset="0"/>
              </a:rPr>
              <a:t>	-The student’s response may be expressive language or an action</a:t>
            </a:r>
          </a:p>
          <a:p>
            <a:pPr marL="39688"/>
            <a:r>
              <a:rPr lang="en-US">
                <a:solidFill>
                  <a:schemeClr val="tx1"/>
                </a:solidFill>
                <a:latin typeface="Arial Bold" charset="0"/>
                <a:cs typeface="Arial Bold" charset="0"/>
                <a:sym typeface="Arial Bold" charset="0"/>
              </a:rPr>
              <a:t>Rule 5:  Response is related to the activity</a:t>
            </a:r>
          </a:p>
          <a:p>
            <a:pPr marL="39688"/>
            <a:r>
              <a:rPr lang="en-US">
                <a:solidFill>
                  <a:schemeClr val="tx1"/>
                </a:solidFill>
                <a:cs typeface="Arial" charset="0"/>
              </a:rPr>
              <a:t>	-</a:t>
            </a:r>
            <a:r>
              <a:rPr lang="en-US">
                <a:solidFill>
                  <a:schemeClr val="tx1"/>
                </a:solidFill>
                <a:latin typeface="Arial Italic" charset="0"/>
                <a:cs typeface="Arial Italic" charset="0"/>
                <a:sym typeface="Arial Italic" charset="0"/>
              </a:rPr>
              <a:t>The student’s response </a:t>
            </a:r>
            <a:r>
              <a:rPr lang="en-US" u="sng">
                <a:solidFill>
                  <a:schemeClr val="tx1"/>
                </a:solidFill>
                <a:latin typeface="Arial Italic" charset="0"/>
                <a:cs typeface="Arial Italic" charset="0"/>
                <a:sym typeface="Arial Italic" charset="0"/>
              </a:rPr>
              <a:t>must</a:t>
            </a:r>
            <a:r>
              <a:rPr lang="en-US">
                <a:solidFill>
                  <a:schemeClr val="tx1"/>
                </a:solidFill>
                <a:latin typeface="Arial Italic" charset="0"/>
                <a:cs typeface="Arial Italic" charset="0"/>
                <a:sym typeface="Arial Italic" charset="0"/>
              </a:rPr>
              <a:t> have something to do with the chosen 	activity</a:t>
            </a:r>
          </a:p>
        </p:txBody>
      </p:sp>
      <p:sp>
        <p:nvSpPr>
          <p:cNvPr id="93187" name="Rectangle 3"/>
          <p:cNvSpPr>
            <a:spLocks/>
          </p:cNvSpPr>
          <p:nvPr/>
        </p:nvSpPr>
        <p:spPr bwMode="auto">
          <a:xfrm>
            <a:off x="2286000" y="1524000"/>
            <a:ext cx="4737100" cy="788988"/>
          </a:xfrm>
          <a:prstGeom prst="rect">
            <a:avLst/>
          </a:prstGeom>
          <a:solidFill>
            <a:srgbClr val="58ED3F"/>
          </a:solidFill>
          <a:ln w="9525" cap="flat">
            <a:solidFill>
              <a:schemeClr val="tx1"/>
            </a:solidFill>
            <a:prstDash val="solid"/>
            <a:miter lim="800000"/>
            <a:headEnd type="none" w="med" len="med"/>
            <a:tailEnd type="none" w="med" len="med"/>
          </a:ln>
        </p:spPr>
        <p:txBody>
          <a:bodyPr lIns="0" tIns="0" rIns="40639" bIns="0"/>
          <a:lstStyle/>
          <a:p>
            <a:pPr marL="39688" algn="ctr">
              <a:spcBef>
                <a:spcPts val="1050"/>
              </a:spcBef>
            </a:pPr>
            <a:r>
              <a:rPr lang="en-US">
                <a:solidFill>
                  <a:schemeClr val="tx1"/>
                </a:solidFill>
                <a:latin typeface="Arial Bold" charset="0"/>
                <a:cs typeface="Arial Bold" charset="0"/>
                <a:sym typeface="Arial Bold" charset="0"/>
              </a:rPr>
              <a:t>Example of RESPONSE</a:t>
            </a:r>
          </a:p>
          <a:p>
            <a:pPr marL="39688" algn="ctr">
              <a:spcBef>
                <a:spcPts val="1050"/>
              </a:spcBef>
            </a:pPr>
            <a:r>
              <a:rPr lang="en-US">
                <a:solidFill>
                  <a:schemeClr val="tx1"/>
                </a:solidFill>
                <a:cs typeface="Arial" charset="0"/>
              </a:rPr>
              <a:t>The student says “go”</a:t>
            </a:r>
          </a:p>
        </p:txBody>
      </p:sp>
      <p:pic>
        <p:nvPicPr>
          <p:cNvPr id="93188" name="Picture 4"/>
          <p:cNvPicPr>
            <a:picLocks noChangeArrowheads="1"/>
          </p:cNvPicPr>
          <p:nvPr/>
        </p:nvPicPr>
        <p:blipFill>
          <a:blip r:embed="rId2" cstate="print"/>
          <a:srcRect/>
          <a:stretch>
            <a:fillRect/>
          </a:stretch>
        </p:blipFill>
        <p:spPr bwMode="auto">
          <a:xfrm>
            <a:off x="3200400" y="2438400"/>
            <a:ext cx="2895600" cy="2171700"/>
          </a:xfrm>
          <a:prstGeom prst="rect">
            <a:avLst/>
          </a:prstGeom>
          <a:noFill/>
          <a:ln w="9525" cap="flat">
            <a:noFill/>
            <a:miter lim="800000"/>
            <a:headEnd/>
            <a:tailEnd/>
          </a:ln>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ChangeArrowheads="1"/>
          </p:cNvSpPr>
          <p:nvPr>
            <p:ph type="title"/>
          </p:nvPr>
        </p:nvSpPr>
        <p:spPr>
          <a:ln/>
        </p:spPr>
        <p:txBody>
          <a:bodyPr rIns="132080"/>
          <a:lstStyle/>
          <a:p>
            <a:r>
              <a:rPr lang="en-US" sz="3200" b="1"/>
              <a:t>Component 3 (rules of interaction)</a:t>
            </a:r>
            <a:r>
              <a:rPr lang="en-US" sz="3200" b="1">
                <a:ea typeface="ヒラギノ角ゴ ProN W6" charset="0"/>
                <a:cs typeface="ヒラギノ角ゴ ProN W6" charset="0"/>
              </a:rPr>
              <a:t/>
            </a:r>
            <a:br>
              <a:rPr lang="en-US" sz="3200" b="1">
                <a:ea typeface="ヒラギノ角ゴ ProN W6" charset="0"/>
                <a:cs typeface="ヒラギノ角ゴ ProN W6" charset="0"/>
              </a:rPr>
            </a:br>
            <a:r>
              <a:rPr lang="en-US" sz="3200" b="1" u="sng"/>
              <a:t>Consequence</a:t>
            </a:r>
            <a:endParaRPr lang="en-US" sz="3200" b="1" u="sng">
              <a:ea typeface="ヒラギノ角ゴ ProN W6" charset="0"/>
              <a:cs typeface="ヒラギノ角ゴ ProN W6" charset="0"/>
            </a:endParaRPr>
          </a:p>
        </p:txBody>
      </p:sp>
      <p:sp>
        <p:nvSpPr>
          <p:cNvPr id="94210" name="Rectangle 2"/>
          <p:cNvSpPr>
            <a:spLocks/>
          </p:cNvSpPr>
          <p:nvPr/>
        </p:nvSpPr>
        <p:spPr bwMode="auto">
          <a:xfrm>
            <a:off x="609600" y="2921000"/>
            <a:ext cx="8089900" cy="3556000"/>
          </a:xfrm>
          <a:prstGeom prst="rect">
            <a:avLst/>
          </a:prstGeom>
          <a:noFill/>
          <a:ln w="12700" cap="flat">
            <a:noFill/>
            <a:miter lim="800000"/>
            <a:headEnd type="none" w="med" len="med"/>
            <a:tailEnd type="none" w="med" len="med"/>
          </a:ln>
        </p:spPr>
        <p:txBody>
          <a:bodyPr lIns="0" tIns="0" rIns="40639" bIns="0"/>
          <a:lstStyle/>
          <a:p>
            <a:pPr marL="39688"/>
            <a:r>
              <a:rPr lang="en-US" u="sng">
                <a:solidFill>
                  <a:schemeClr val="tx1"/>
                </a:solidFill>
                <a:latin typeface="Arial Bold" charset="0"/>
                <a:cs typeface="Arial Bold" charset="0"/>
                <a:sym typeface="Arial Bold" charset="0"/>
              </a:rPr>
              <a:t>The CONSEQUENCE component incorporates 3 of the Rules of interaction</a:t>
            </a:r>
          </a:p>
          <a:p>
            <a:pPr marL="39688"/>
            <a:r>
              <a:rPr lang="en-US">
                <a:solidFill>
                  <a:schemeClr val="tx1"/>
                </a:solidFill>
                <a:latin typeface="Arial Bold" charset="0"/>
                <a:cs typeface="Arial Bold" charset="0"/>
                <a:sym typeface="Arial Bold" charset="0"/>
              </a:rPr>
              <a:t>Rule 6:  Reinforcement is clear</a:t>
            </a:r>
          </a:p>
          <a:p>
            <a:pPr marL="39688"/>
            <a:r>
              <a:rPr lang="en-US">
                <a:solidFill>
                  <a:schemeClr val="tx1"/>
                </a:solidFill>
                <a:cs typeface="Arial" charset="0"/>
              </a:rPr>
              <a:t> 	-</a:t>
            </a:r>
            <a:r>
              <a:rPr lang="en-US">
                <a:solidFill>
                  <a:schemeClr val="tx1"/>
                </a:solidFill>
                <a:latin typeface="Arial Italic" charset="0"/>
                <a:cs typeface="Arial Italic" charset="0"/>
                <a:sym typeface="Arial Italic" charset="0"/>
              </a:rPr>
              <a:t>Reinforcement is immediate</a:t>
            </a:r>
          </a:p>
          <a:p>
            <a:pPr marL="39688"/>
            <a:r>
              <a:rPr lang="en-US">
                <a:solidFill>
                  <a:schemeClr val="tx1"/>
                </a:solidFill>
                <a:latin typeface="Arial Italic" charset="0"/>
                <a:cs typeface="Arial Italic" charset="0"/>
                <a:sym typeface="Arial Italic" charset="0"/>
              </a:rPr>
              <a:t>	-Reinforcement is clearly given to the child</a:t>
            </a:r>
          </a:p>
          <a:p>
            <a:pPr marL="39688"/>
            <a:r>
              <a:rPr lang="en-US">
                <a:solidFill>
                  <a:schemeClr val="tx1"/>
                </a:solidFill>
                <a:latin typeface="Arial Italic" charset="0"/>
                <a:cs typeface="Arial Italic" charset="0"/>
                <a:sym typeface="Arial Italic" charset="0"/>
              </a:rPr>
              <a:t>	-Reinforcement only follows an appropriate response</a:t>
            </a:r>
          </a:p>
          <a:p>
            <a:pPr marL="39688"/>
            <a:r>
              <a:rPr lang="en-US">
                <a:solidFill>
                  <a:schemeClr val="tx1"/>
                </a:solidFill>
                <a:latin typeface="Arial Bold" charset="0"/>
                <a:cs typeface="Arial Bold" charset="0"/>
                <a:sym typeface="Arial Bold" charset="0"/>
              </a:rPr>
              <a:t>Rule 7:  Reinforce Attempts </a:t>
            </a:r>
          </a:p>
          <a:p>
            <a:pPr marL="39688"/>
            <a:r>
              <a:rPr lang="en-US">
                <a:solidFill>
                  <a:schemeClr val="tx1"/>
                </a:solidFill>
                <a:latin typeface="Arial Italic" charset="0"/>
                <a:cs typeface="Arial Italic" charset="0"/>
                <a:sym typeface="Arial Italic" charset="0"/>
              </a:rPr>
              <a:t>	-Any response appropriate within the context of the activity should be 	reinforced</a:t>
            </a:r>
          </a:p>
          <a:p>
            <a:pPr marL="39688"/>
            <a:r>
              <a:rPr lang="en-US">
                <a:solidFill>
                  <a:schemeClr val="tx1"/>
                </a:solidFill>
                <a:latin typeface="Arial Italic" charset="0"/>
                <a:cs typeface="Arial Italic" charset="0"/>
                <a:sym typeface="Arial Italic" charset="0"/>
              </a:rPr>
              <a:t>	-Was the response a good try?</a:t>
            </a:r>
          </a:p>
          <a:p>
            <a:pPr marL="39688"/>
            <a:r>
              <a:rPr lang="en-US">
                <a:solidFill>
                  <a:schemeClr val="tx1"/>
                </a:solidFill>
                <a:latin typeface="Arial Bold" charset="0"/>
                <a:cs typeface="Arial Bold" charset="0"/>
                <a:sym typeface="Arial Bold" charset="0"/>
              </a:rPr>
              <a:t>Rule 8:   Reinforcement is direct</a:t>
            </a:r>
          </a:p>
          <a:p>
            <a:pPr marL="39688"/>
            <a:r>
              <a:rPr lang="en-US">
                <a:solidFill>
                  <a:schemeClr val="tx1"/>
                </a:solidFill>
                <a:latin typeface="Arial Italic" charset="0"/>
                <a:cs typeface="Arial Italic" charset="0"/>
                <a:sym typeface="Arial Italic" charset="0"/>
              </a:rPr>
              <a:t>	-The reinforcer is a natural consequence to the behavior being 	rewarded</a:t>
            </a:r>
          </a:p>
        </p:txBody>
      </p:sp>
      <p:sp>
        <p:nvSpPr>
          <p:cNvPr id="94211" name="Rectangle 3"/>
          <p:cNvSpPr>
            <a:spLocks/>
          </p:cNvSpPr>
          <p:nvPr/>
        </p:nvSpPr>
        <p:spPr bwMode="auto">
          <a:xfrm>
            <a:off x="381000" y="1600200"/>
            <a:ext cx="5346700" cy="981075"/>
          </a:xfrm>
          <a:prstGeom prst="rect">
            <a:avLst/>
          </a:prstGeom>
          <a:solidFill>
            <a:srgbClr val="91B9DD"/>
          </a:solidFill>
          <a:ln w="9525" cap="flat">
            <a:solidFill>
              <a:schemeClr val="tx1"/>
            </a:solidFill>
            <a:prstDash val="solid"/>
            <a:miter lim="800000"/>
            <a:headEnd type="none" w="med" len="med"/>
            <a:tailEnd type="none" w="med" len="med"/>
          </a:ln>
        </p:spPr>
        <p:txBody>
          <a:bodyPr lIns="0" tIns="0" rIns="40639" bIns="0"/>
          <a:lstStyle/>
          <a:p>
            <a:pPr marL="39688" algn="ctr">
              <a:spcBef>
                <a:spcPts val="1050"/>
              </a:spcBef>
            </a:pPr>
            <a:r>
              <a:rPr lang="en-US">
                <a:solidFill>
                  <a:schemeClr val="tx1"/>
                </a:solidFill>
                <a:latin typeface="Arial Bold" charset="0"/>
                <a:cs typeface="Arial Bold" charset="0"/>
                <a:sym typeface="Arial Bold" charset="0"/>
              </a:rPr>
              <a:t>Example of CONSEQUENCE</a:t>
            </a:r>
          </a:p>
          <a:p>
            <a:pPr marL="39688" algn="ctr">
              <a:spcBef>
                <a:spcPts val="413"/>
              </a:spcBef>
            </a:pPr>
            <a:r>
              <a:rPr lang="en-US">
                <a:solidFill>
                  <a:schemeClr val="tx1"/>
                </a:solidFill>
                <a:cs typeface="Arial" charset="0"/>
              </a:rPr>
              <a:t>Teacher lets the child push the car on the track as a reward for requesting appropriately</a:t>
            </a:r>
          </a:p>
        </p:txBody>
      </p:sp>
      <p:pic>
        <p:nvPicPr>
          <p:cNvPr id="94212" name="Picture 4"/>
          <p:cNvPicPr>
            <a:picLocks noChangeArrowheads="1"/>
          </p:cNvPicPr>
          <p:nvPr/>
        </p:nvPicPr>
        <p:blipFill>
          <a:blip r:embed="rId2" cstate="print"/>
          <a:srcRect/>
          <a:stretch>
            <a:fillRect/>
          </a:stretch>
        </p:blipFill>
        <p:spPr bwMode="auto">
          <a:xfrm>
            <a:off x="6096000" y="838200"/>
            <a:ext cx="2743200" cy="2057400"/>
          </a:xfrm>
          <a:prstGeom prst="rect">
            <a:avLst/>
          </a:prstGeom>
          <a:noFill/>
          <a:ln w="9525" cap="flat">
            <a:noFill/>
            <a:miter lim="800000"/>
            <a:headEnd/>
            <a:tailEnd/>
          </a:ln>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ph type="title"/>
          </p:nvPr>
        </p:nvSpPr>
        <p:spPr>
          <a:ln/>
        </p:spPr>
        <p:txBody>
          <a:bodyPr rIns="132080"/>
          <a:lstStyle/>
          <a:p>
            <a:r>
              <a:rPr lang="en-US" sz="3200" b="1"/>
              <a:t>Component 3 (rules of interaction)</a:t>
            </a:r>
            <a:r>
              <a:rPr lang="en-US" sz="3200" b="1">
                <a:ea typeface="ヒラギノ角ゴ ProN W6" charset="0"/>
                <a:cs typeface="ヒラギノ角ゴ ProN W6" charset="0"/>
              </a:rPr>
              <a:t/>
            </a:r>
            <a:br>
              <a:rPr lang="en-US" sz="3200" b="1">
                <a:ea typeface="ヒラギノ角ゴ ProN W6" charset="0"/>
                <a:cs typeface="ヒラギノ角ゴ ProN W6" charset="0"/>
              </a:rPr>
            </a:br>
            <a:r>
              <a:rPr lang="en-US" sz="3200" b="1" u="sng"/>
              <a:t>Pause</a:t>
            </a:r>
            <a:endParaRPr lang="en-US" sz="3200" b="1" u="sng">
              <a:ea typeface="ヒラギノ角ゴ ProN W6" charset="0"/>
              <a:cs typeface="ヒラギノ角ゴ ProN W6" charset="0"/>
            </a:endParaRPr>
          </a:p>
        </p:txBody>
      </p:sp>
      <p:sp>
        <p:nvSpPr>
          <p:cNvPr id="95234" name="Rectangle 2"/>
          <p:cNvSpPr>
            <a:spLocks/>
          </p:cNvSpPr>
          <p:nvPr/>
        </p:nvSpPr>
        <p:spPr bwMode="auto">
          <a:xfrm>
            <a:off x="533400" y="4572000"/>
            <a:ext cx="8089900" cy="1689100"/>
          </a:xfrm>
          <a:prstGeom prst="rect">
            <a:avLst/>
          </a:prstGeom>
          <a:noFill/>
          <a:ln w="12700" cap="flat">
            <a:noFill/>
            <a:miter lim="800000"/>
            <a:headEnd type="none" w="med" len="med"/>
            <a:tailEnd type="none" w="med" len="med"/>
          </a:ln>
        </p:spPr>
        <p:txBody>
          <a:bodyPr lIns="0" tIns="0" rIns="40639" bIns="0"/>
          <a:lstStyle/>
          <a:p>
            <a:pPr marL="39688"/>
            <a:r>
              <a:rPr lang="en-US" u="sng">
                <a:solidFill>
                  <a:schemeClr val="tx1"/>
                </a:solidFill>
                <a:latin typeface="Arial Bold" charset="0"/>
                <a:cs typeface="Arial Bold" charset="0"/>
                <a:sym typeface="Arial Bold" charset="0"/>
              </a:rPr>
              <a:t>The PAUSE component incorporates 1 of the Rules of interaction</a:t>
            </a:r>
          </a:p>
          <a:p>
            <a:pPr marL="39688"/>
            <a:r>
              <a:rPr lang="en-US">
                <a:solidFill>
                  <a:schemeClr val="tx1"/>
                </a:solidFill>
                <a:latin typeface="Arial Bold" charset="0"/>
                <a:cs typeface="Arial Bold" charset="0"/>
                <a:sym typeface="Arial Bold" charset="0"/>
              </a:rPr>
              <a:t>Rule 9:   Child is observed and evaluated</a:t>
            </a:r>
          </a:p>
          <a:p>
            <a:pPr marL="39688"/>
            <a:r>
              <a:rPr lang="en-US">
                <a:solidFill>
                  <a:schemeClr val="tx1"/>
                </a:solidFill>
                <a:cs typeface="Arial" charset="0"/>
              </a:rPr>
              <a:t>	-Observe:</a:t>
            </a:r>
          </a:p>
          <a:p>
            <a:pPr marL="39688"/>
            <a:r>
              <a:rPr lang="en-US">
                <a:solidFill>
                  <a:schemeClr val="tx1"/>
                </a:solidFill>
                <a:cs typeface="Arial" charset="0"/>
              </a:rPr>
              <a:t>		Level of motivation</a:t>
            </a:r>
          </a:p>
          <a:p>
            <a:pPr marL="39688"/>
            <a:r>
              <a:rPr lang="en-US">
                <a:solidFill>
                  <a:schemeClr val="tx1"/>
                </a:solidFill>
                <a:cs typeface="Arial" charset="0"/>
              </a:rPr>
              <a:t>		Behavior</a:t>
            </a:r>
          </a:p>
          <a:p>
            <a:pPr marL="39688"/>
            <a:r>
              <a:rPr lang="en-US">
                <a:solidFill>
                  <a:schemeClr val="tx1"/>
                </a:solidFill>
                <a:cs typeface="Arial" charset="0"/>
              </a:rPr>
              <a:t>		Level of language/play skills exhibited</a:t>
            </a:r>
          </a:p>
        </p:txBody>
      </p:sp>
      <p:sp>
        <p:nvSpPr>
          <p:cNvPr id="95235" name="Rectangle 3"/>
          <p:cNvSpPr>
            <a:spLocks/>
          </p:cNvSpPr>
          <p:nvPr/>
        </p:nvSpPr>
        <p:spPr bwMode="auto">
          <a:xfrm>
            <a:off x="457200" y="2286000"/>
            <a:ext cx="4737100" cy="1447800"/>
          </a:xfrm>
          <a:prstGeom prst="rect">
            <a:avLst/>
          </a:prstGeom>
          <a:solidFill>
            <a:srgbClr val="E482AE"/>
          </a:solidFill>
          <a:ln w="9525" cap="flat">
            <a:solidFill>
              <a:schemeClr val="tx1"/>
            </a:solidFill>
            <a:prstDash val="solid"/>
            <a:miter lim="800000"/>
            <a:headEnd type="none" w="med" len="med"/>
            <a:tailEnd type="none" w="med" len="med"/>
          </a:ln>
        </p:spPr>
        <p:txBody>
          <a:bodyPr lIns="0" tIns="0" rIns="40639" bIns="0"/>
          <a:lstStyle/>
          <a:p>
            <a:pPr marL="39688" algn="ctr">
              <a:spcBef>
                <a:spcPts val="1050"/>
              </a:spcBef>
            </a:pPr>
            <a:r>
              <a:rPr lang="en-US">
                <a:solidFill>
                  <a:schemeClr val="tx1"/>
                </a:solidFill>
                <a:latin typeface="Arial Bold" charset="0"/>
                <a:cs typeface="Arial Bold" charset="0"/>
                <a:sym typeface="Arial Bold" charset="0"/>
              </a:rPr>
              <a:t>Example of PAUSE</a:t>
            </a:r>
          </a:p>
          <a:p>
            <a:pPr marL="39688"/>
            <a:r>
              <a:rPr lang="en-US">
                <a:solidFill>
                  <a:schemeClr val="tx1"/>
                </a:solidFill>
                <a:cs typeface="Arial" charset="0"/>
              </a:rPr>
              <a:t>-Child continues to play with car for 5-10 seconds. .</a:t>
            </a:r>
          </a:p>
          <a:p>
            <a:pPr marL="39688"/>
            <a:r>
              <a:rPr lang="en-US">
                <a:solidFill>
                  <a:schemeClr val="tx1"/>
                </a:solidFill>
                <a:cs typeface="Arial" charset="0"/>
              </a:rPr>
              <a:t>-Teacher observes level of play to </a:t>
            </a:r>
            <a:r>
              <a:rPr lang="en-US">
                <a:solidFill>
                  <a:schemeClr val="tx1"/>
                </a:solidFill>
                <a:latin typeface="Arial Italic" charset="0"/>
                <a:cs typeface="Arial Italic" charset="0"/>
                <a:sym typeface="Arial Italic" charset="0"/>
              </a:rPr>
              <a:t>prepare for the next trial</a:t>
            </a:r>
            <a:r>
              <a:rPr lang="en-US">
                <a:solidFill>
                  <a:schemeClr val="tx1"/>
                </a:solidFill>
                <a:cs typeface="Arial" charset="0"/>
              </a:rPr>
              <a:t>.</a:t>
            </a:r>
          </a:p>
        </p:txBody>
      </p:sp>
      <p:pic>
        <p:nvPicPr>
          <p:cNvPr id="95236" name="Picture 4"/>
          <p:cNvPicPr>
            <a:picLocks noChangeArrowheads="1"/>
          </p:cNvPicPr>
          <p:nvPr/>
        </p:nvPicPr>
        <p:blipFill>
          <a:blip r:embed="rId2" cstate="print"/>
          <a:srcRect/>
          <a:stretch>
            <a:fillRect/>
          </a:stretch>
        </p:blipFill>
        <p:spPr bwMode="auto">
          <a:xfrm>
            <a:off x="5410200" y="1771650"/>
            <a:ext cx="3429000" cy="2571750"/>
          </a:xfrm>
          <a:prstGeom prst="rect">
            <a:avLst/>
          </a:prstGeom>
          <a:noFill/>
          <a:ln w="9525" cap="flat">
            <a:noFill/>
            <a:miter lim="800000"/>
            <a:headEnd/>
            <a:tailEnd/>
          </a:ln>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87408E5E-932E-4855-A9AB-81E402AE5B69}" type="slidenum">
              <a:rPr lang="en-US"/>
              <a:pPr/>
              <a:t>8</a:t>
            </a:fld>
            <a:endParaRPr lang="en-US"/>
          </a:p>
        </p:txBody>
      </p:sp>
      <p:sp>
        <p:nvSpPr>
          <p:cNvPr id="13313" name="Rectangle 1"/>
          <p:cNvSpPr>
            <a:spLocks noChangeArrowheads="1"/>
          </p:cNvSpPr>
          <p:nvPr>
            <p:ph type="title"/>
          </p:nvPr>
        </p:nvSpPr>
        <p:spPr>
          <a:ln/>
        </p:spPr>
        <p:txBody>
          <a:bodyPr rIns="132080"/>
          <a:lstStyle/>
          <a:p>
            <a:r>
              <a:rPr lang="en-US" sz="4000">
                <a:latin typeface="Arial" charset="0"/>
                <a:cs typeface="Arial" charset="0"/>
                <a:sym typeface="Arial" charset="0"/>
              </a:rPr>
              <a:t>Independence Measurement Scale</a:t>
            </a:r>
            <a:r>
              <a:rPr lang="en-US" sz="4000">
                <a:latin typeface="Arial" charset="0"/>
                <a:sym typeface="Arial" charset="0"/>
              </a:rPr>
              <a:t/>
            </a:r>
            <a:br>
              <a:rPr lang="en-US" sz="4000">
                <a:latin typeface="Arial" charset="0"/>
                <a:sym typeface="Arial" charset="0"/>
              </a:rPr>
            </a:br>
            <a:r>
              <a:rPr lang="en-US" sz="4000">
                <a:latin typeface="Arial" charset="0"/>
                <a:cs typeface="Arial" charset="0"/>
                <a:sym typeface="Arial" charset="0"/>
              </a:rPr>
              <a:t>(also used for prompt levels)</a:t>
            </a:r>
            <a:endParaRPr lang="en-US" sz="4000">
              <a:latin typeface="Arial" charset="0"/>
              <a:sym typeface="Arial" charset="0"/>
            </a:endParaRPr>
          </a:p>
        </p:txBody>
      </p:sp>
      <p:sp>
        <p:nvSpPr>
          <p:cNvPr id="13314" name="Rectangle 2"/>
          <p:cNvSpPr>
            <a:spLocks noChangeArrowheads="1"/>
          </p:cNvSpPr>
          <p:nvPr>
            <p:ph type="body" idx="1"/>
          </p:nvPr>
        </p:nvSpPr>
        <p:spPr>
          <a:ln/>
        </p:spPr>
        <p:txBody>
          <a:bodyPr rIns="132080"/>
          <a:lstStyle/>
          <a:p>
            <a:pPr>
              <a:spcBef>
                <a:spcPct val="0"/>
              </a:spcBef>
            </a:pPr>
            <a:endParaRPr lang="en-US">
              <a:latin typeface="Arial" charset="0"/>
              <a:sym typeface="Arial" charset="0"/>
            </a:endParaRPr>
          </a:p>
          <a:p>
            <a:pPr>
              <a:spcBef>
                <a:spcPts val="700"/>
              </a:spcBef>
            </a:pPr>
            <a:r>
              <a:rPr lang="en-US">
                <a:latin typeface="Arial" charset="0"/>
                <a:cs typeface="Arial" charset="0"/>
                <a:sym typeface="Arial" charset="0"/>
              </a:rPr>
              <a:t>4 = No added prompts (independent)</a:t>
            </a:r>
            <a:endParaRPr lang="en-US">
              <a:latin typeface="Arial" charset="0"/>
              <a:sym typeface="Arial" charset="0"/>
            </a:endParaRPr>
          </a:p>
          <a:p>
            <a:pPr>
              <a:spcBef>
                <a:spcPts val="700"/>
              </a:spcBef>
            </a:pPr>
            <a:r>
              <a:rPr lang="en-US">
                <a:latin typeface="Arial" charset="0"/>
                <a:cs typeface="Arial" charset="0"/>
                <a:sym typeface="Arial" charset="0"/>
              </a:rPr>
              <a:t>3 = Verbal or gesture prompts</a:t>
            </a:r>
            <a:endParaRPr lang="en-US">
              <a:latin typeface="Arial" charset="0"/>
              <a:sym typeface="Arial" charset="0"/>
            </a:endParaRPr>
          </a:p>
          <a:p>
            <a:pPr>
              <a:spcBef>
                <a:spcPts val="700"/>
              </a:spcBef>
            </a:pPr>
            <a:r>
              <a:rPr lang="en-US">
                <a:latin typeface="Arial" charset="0"/>
                <a:cs typeface="Arial" charset="0"/>
                <a:sym typeface="Arial" charset="0"/>
              </a:rPr>
              <a:t>2 = Physical prompt for part</a:t>
            </a:r>
            <a:endParaRPr lang="en-US">
              <a:latin typeface="Arial" charset="0"/>
              <a:sym typeface="Arial" charset="0"/>
            </a:endParaRPr>
          </a:p>
          <a:p>
            <a:pPr>
              <a:spcBef>
                <a:spcPts val="700"/>
              </a:spcBef>
            </a:pPr>
            <a:r>
              <a:rPr lang="en-US">
                <a:latin typeface="Arial" charset="0"/>
                <a:cs typeface="Arial" charset="0"/>
                <a:sym typeface="Arial" charset="0"/>
              </a:rPr>
              <a:t>1 = Physical prompt for all or most</a:t>
            </a:r>
            <a:endParaRPr lang="en-US">
              <a:latin typeface="Arial" charset="0"/>
              <a:sym typeface="Arial" charset="0"/>
            </a:endParaRPr>
          </a:p>
          <a:p>
            <a:pPr>
              <a:spcBef>
                <a:spcPts val="700"/>
              </a:spcBef>
            </a:pPr>
            <a:r>
              <a:rPr lang="en-US">
                <a:latin typeface="Arial" charset="0"/>
                <a:cs typeface="Arial" charset="0"/>
                <a:sym typeface="Arial" charset="0"/>
              </a:rPr>
              <a:t>0 = No response</a:t>
            </a:r>
            <a:endParaRPr lang="en-US">
              <a:latin typeface="Arial" charset="0"/>
              <a:sym typeface="Arial" charset="0"/>
            </a:endParaRPr>
          </a:p>
          <a:p>
            <a:pPr>
              <a:spcBef>
                <a:spcPts val="700"/>
              </a:spcBef>
            </a:pPr>
            <a:r>
              <a:rPr lang="en-US">
                <a:latin typeface="Arial" charset="0"/>
                <a:cs typeface="Arial" charset="0"/>
                <a:sym typeface="Arial" charset="0"/>
              </a:rPr>
              <a:t>n/a = Not applicable</a:t>
            </a:r>
            <a:endParaRPr lang="en-US">
              <a:latin typeface="Arial" charset="0"/>
              <a:sym typeface="Arial" charset="0"/>
            </a:endParaRPr>
          </a:p>
        </p:txBody>
      </p:sp>
      <p:sp>
        <p:nvSpPr>
          <p:cNvPr id="13315" name="Text Box 3"/>
          <p:cNvSpPr txBox="1">
            <a:spLocks noChangeArrowheads="1"/>
          </p:cNvSpPr>
          <p:nvPr/>
        </p:nvSpPr>
        <p:spPr bwMode="auto">
          <a:xfrm>
            <a:off x="7466013" y="6392863"/>
            <a:ext cx="306387" cy="292100"/>
          </a:xfrm>
          <a:prstGeom prst="rect">
            <a:avLst/>
          </a:prstGeom>
          <a:noFill/>
          <a:ln w="12700">
            <a:noFill/>
            <a:miter lim="800000"/>
            <a:headEnd/>
            <a:tailEnd/>
          </a:ln>
        </p:spPr>
        <p:txBody>
          <a:bodyPr wrap="none" anchor="ctr"/>
          <a:lstStyle/>
          <a:p>
            <a:pPr algn="ctr"/>
            <a:fld id="{13B15FCE-9073-4E02-8C53-ED8B76364AC4}" type="slidenum">
              <a:rPr lang="en-US" sz="1200">
                <a:solidFill>
                  <a:srgbClr val="898989"/>
                </a:solidFill>
                <a:latin typeface="Lucida Grande" charset="0"/>
                <a:ea typeface="Lucida Grande" charset="0"/>
                <a:cs typeface="Lucida Grande" charset="0"/>
                <a:sym typeface="Lucida Grande" charset="0"/>
              </a:rPr>
              <a:pPr algn="ctr"/>
              <a:t>8</a:t>
            </a:fld>
            <a:endParaRPr lang="en-US" sz="1200">
              <a:solidFill>
                <a:srgbClr val="898989"/>
              </a:solidFill>
              <a:latin typeface="Lucida Grande" charset="0"/>
              <a:ea typeface="Lucida Grande" charset="0"/>
              <a:cs typeface="Lucida Grande" charset="0"/>
              <a:sym typeface="Lucida Grande" charset="0"/>
            </a:endParaRPr>
          </a:p>
        </p:txBody>
      </p:sp>
      <p:sp>
        <p:nvSpPr>
          <p:cNvPr id="13316" name="Line 4"/>
          <p:cNvSpPr>
            <a:spLocks noChangeShapeType="1"/>
          </p:cNvSpPr>
          <p:nvPr/>
        </p:nvSpPr>
        <p:spPr bwMode="auto">
          <a:xfrm>
            <a:off x="1066800" y="1676400"/>
            <a:ext cx="69342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p:cNvSpPr>
            <a:spLocks noChangeArrowheads="1"/>
          </p:cNvSpPr>
          <p:nvPr>
            <p:ph type="title"/>
          </p:nvPr>
        </p:nvSpPr>
        <p:spPr>
          <a:ln/>
        </p:spPr>
        <p:txBody>
          <a:bodyPr rIns="132080"/>
          <a:lstStyle/>
          <a:p>
            <a:r>
              <a:rPr lang="en-US" b="1" u="sng"/>
              <a:t>Activities/Reinforcers</a:t>
            </a:r>
            <a:endParaRPr lang="en-US" b="1" u="sng">
              <a:ea typeface="ヒラギノ角ゴ ProN W6" charset="0"/>
              <a:cs typeface="ヒラギノ角ゴ ProN W6" charset="0"/>
            </a:endParaRPr>
          </a:p>
        </p:txBody>
      </p:sp>
      <p:sp>
        <p:nvSpPr>
          <p:cNvPr id="96258" name="Rectangle 2"/>
          <p:cNvSpPr>
            <a:spLocks noChangeArrowheads="1"/>
          </p:cNvSpPr>
          <p:nvPr>
            <p:ph type="body" idx="1"/>
          </p:nvPr>
        </p:nvSpPr>
        <p:spPr>
          <a:ln/>
        </p:spPr>
        <p:txBody>
          <a:bodyPr rIns="132080"/>
          <a:lstStyle/>
          <a:p>
            <a:pPr>
              <a:lnSpc>
                <a:spcPct val="90000"/>
              </a:lnSpc>
            </a:pPr>
            <a:r>
              <a:rPr lang="en-US"/>
              <a:t>Student specific</a:t>
            </a:r>
          </a:p>
          <a:p>
            <a:pPr>
              <a:lnSpc>
                <a:spcPct val="90000"/>
              </a:lnSpc>
              <a:buFont typeface="Arial" charset="0"/>
              <a:buNone/>
            </a:pPr>
            <a:r>
              <a:rPr lang="en-US"/>
              <a:t>	- Level 1</a:t>
            </a:r>
          </a:p>
          <a:p>
            <a:pPr>
              <a:lnSpc>
                <a:spcPct val="90000"/>
              </a:lnSpc>
              <a:buFont typeface="Arial" charset="0"/>
              <a:buNone/>
            </a:pPr>
            <a:r>
              <a:rPr lang="en-US"/>
              <a:t>	- Level 2</a:t>
            </a:r>
          </a:p>
          <a:p>
            <a:pPr>
              <a:lnSpc>
                <a:spcPct val="90000"/>
              </a:lnSpc>
              <a:buFont typeface="Arial" charset="0"/>
              <a:buNone/>
            </a:pPr>
            <a:r>
              <a:rPr lang="en-US"/>
              <a:t>   - Level 3</a:t>
            </a:r>
          </a:p>
          <a:p>
            <a:pPr>
              <a:lnSpc>
                <a:spcPct val="90000"/>
              </a:lnSpc>
            </a:pPr>
            <a:r>
              <a:rPr lang="en-US"/>
              <a:t>Observe, test, be a detective</a:t>
            </a:r>
          </a:p>
          <a:p>
            <a:pPr>
              <a:lnSpc>
                <a:spcPct val="90000"/>
              </a:lnSpc>
            </a:pPr>
            <a:r>
              <a:rPr lang="en-US"/>
              <a:t>Toys need to be in good repair </a:t>
            </a:r>
          </a:p>
          <a:p>
            <a:pPr>
              <a:lnSpc>
                <a:spcPct val="90000"/>
              </a:lnSpc>
            </a:pPr>
            <a:r>
              <a:rPr lang="en-US"/>
              <a:t>Become familiar with toys</a:t>
            </a:r>
          </a:p>
          <a:p>
            <a:pPr>
              <a:lnSpc>
                <a:spcPct val="90000"/>
              </a:lnSpc>
            </a:pPr>
            <a:r>
              <a:rPr lang="en-US"/>
              <a:t>Observe typical peers with same toys</a:t>
            </a:r>
          </a:p>
        </p:txBody>
      </p:sp>
      <p:pic>
        <p:nvPicPr>
          <p:cNvPr id="96259" name="Picture 3"/>
          <p:cNvPicPr>
            <a:picLocks noChangeArrowheads="1"/>
          </p:cNvPicPr>
          <p:nvPr/>
        </p:nvPicPr>
        <p:blipFill>
          <a:blip r:embed="rId3" cstate="print"/>
          <a:srcRect/>
          <a:stretch>
            <a:fillRect/>
          </a:stretch>
        </p:blipFill>
        <p:spPr bwMode="auto">
          <a:xfrm>
            <a:off x="4343400" y="1447800"/>
            <a:ext cx="2590800" cy="1943100"/>
          </a:xfrm>
          <a:prstGeom prst="rect">
            <a:avLst/>
          </a:prstGeom>
          <a:noFill/>
          <a:ln w="9525" cap="flat">
            <a:noFill/>
            <a:miter lim="800000"/>
            <a:headEnd/>
            <a:tailEnd/>
          </a:ln>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ChangeArrowheads="1"/>
          </p:cNvSpPr>
          <p:nvPr>
            <p:ph type="title"/>
          </p:nvPr>
        </p:nvSpPr>
        <p:spPr>
          <a:ln/>
        </p:spPr>
        <p:txBody>
          <a:bodyPr rIns="132080"/>
          <a:lstStyle/>
          <a:p>
            <a:r>
              <a:rPr lang="en-US" b="1" u="sng"/>
              <a:t>Interspersing Attending Skills</a:t>
            </a:r>
            <a:endParaRPr lang="en-US" b="1" u="sng">
              <a:ea typeface="ヒラギノ角ゴ ProN W6" charset="0"/>
              <a:cs typeface="ヒラギノ角ゴ ProN W6" charset="0"/>
            </a:endParaRPr>
          </a:p>
        </p:txBody>
      </p:sp>
      <p:sp>
        <p:nvSpPr>
          <p:cNvPr id="98306" name="Rectangle 2"/>
          <p:cNvSpPr>
            <a:spLocks noChangeArrowheads="1"/>
          </p:cNvSpPr>
          <p:nvPr>
            <p:ph type="body" idx="1"/>
          </p:nvPr>
        </p:nvSpPr>
        <p:spPr>
          <a:ln/>
        </p:spPr>
        <p:txBody>
          <a:bodyPr rIns="132080"/>
          <a:lstStyle/>
          <a:p>
            <a:pPr>
              <a:lnSpc>
                <a:spcPct val="90000"/>
              </a:lnSpc>
            </a:pPr>
            <a:endParaRPr lang="en-US"/>
          </a:p>
          <a:p>
            <a:pPr>
              <a:lnSpc>
                <a:spcPct val="90000"/>
              </a:lnSpc>
            </a:pPr>
            <a:r>
              <a:rPr lang="en-US"/>
              <a:t>Eye contact</a:t>
            </a:r>
          </a:p>
          <a:p>
            <a:pPr>
              <a:lnSpc>
                <a:spcPct val="90000"/>
              </a:lnSpc>
            </a:pPr>
            <a:endParaRPr lang="en-US"/>
          </a:p>
          <a:p>
            <a:pPr>
              <a:lnSpc>
                <a:spcPct val="90000"/>
              </a:lnSpc>
            </a:pPr>
            <a:r>
              <a:rPr lang="en-US"/>
              <a:t>Orient to name</a:t>
            </a:r>
          </a:p>
          <a:p>
            <a:pPr>
              <a:lnSpc>
                <a:spcPct val="90000"/>
              </a:lnSpc>
            </a:pPr>
            <a:endParaRPr lang="en-US"/>
          </a:p>
          <a:p>
            <a:pPr>
              <a:lnSpc>
                <a:spcPct val="90000"/>
              </a:lnSpc>
            </a:pPr>
            <a:r>
              <a:rPr lang="en-US"/>
              <a:t>Sitting down (either on the floor or in chair)</a:t>
            </a:r>
          </a:p>
          <a:p>
            <a:pPr>
              <a:lnSpc>
                <a:spcPct val="90000"/>
              </a:lnSpc>
            </a:pPr>
            <a:endParaRPr lang="en-US"/>
          </a:p>
          <a:p>
            <a:pPr>
              <a:lnSpc>
                <a:spcPct val="90000"/>
              </a:lnSpc>
            </a:pPr>
            <a:r>
              <a:rPr lang="en-US"/>
              <a:t>Keeping hands in lap </a:t>
            </a:r>
          </a:p>
        </p:txBody>
      </p:sp>
      <p:pic>
        <p:nvPicPr>
          <p:cNvPr id="98307" name="Picture 3"/>
          <p:cNvPicPr>
            <a:picLocks noChangeArrowheads="1"/>
          </p:cNvPicPr>
          <p:nvPr/>
        </p:nvPicPr>
        <p:blipFill>
          <a:blip r:embed="rId2" cstate="print"/>
          <a:srcRect l="3703" t="16003" b="12566"/>
          <a:stretch>
            <a:fillRect/>
          </a:stretch>
        </p:blipFill>
        <p:spPr bwMode="auto">
          <a:xfrm>
            <a:off x="5156200" y="4953000"/>
            <a:ext cx="1700213" cy="1714500"/>
          </a:xfrm>
          <a:prstGeom prst="rect">
            <a:avLst/>
          </a:prstGeom>
          <a:noFill/>
          <a:ln w="9525" cap="flat">
            <a:noFill/>
            <a:miter lim="800000"/>
            <a:headEnd/>
            <a:tailEnd/>
          </a:ln>
        </p:spPr>
      </p:pic>
      <p:pic>
        <p:nvPicPr>
          <p:cNvPr id="98308" name="Picture 4"/>
          <p:cNvPicPr>
            <a:picLocks noChangeArrowheads="1"/>
          </p:cNvPicPr>
          <p:nvPr/>
        </p:nvPicPr>
        <p:blipFill>
          <a:blip r:embed="rId3" cstate="print"/>
          <a:srcRect/>
          <a:stretch>
            <a:fillRect/>
          </a:stretch>
        </p:blipFill>
        <p:spPr bwMode="auto">
          <a:xfrm>
            <a:off x="3924300" y="1676400"/>
            <a:ext cx="1701800" cy="1600200"/>
          </a:xfrm>
          <a:prstGeom prst="rect">
            <a:avLst/>
          </a:prstGeom>
          <a:noFill/>
          <a:ln w="9525" cap="flat">
            <a:noFill/>
            <a:miter lim="800000"/>
            <a:headEnd/>
            <a:tailEnd/>
          </a:ln>
        </p:spPr>
      </p:pic>
      <p:pic>
        <p:nvPicPr>
          <p:cNvPr id="98309" name="Picture 5">
            <a:hlinkClick r:id="rId4"/>
          </p:cNvPr>
          <p:cNvPicPr>
            <a:picLocks noChangeArrowheads="1"/>
          </p:cNvPicPr>
          <p:nvPr/>
        </p:nvPicPr>
        <p:blipFill>
          <a:blip r:embed="rId5" cstate="print"/>
          <a:srcRect/>
          <a:stretch>
            <a:fillRect/>
          </a:stretch>
        </p:blipFill>
        <p:spPr bwMode="auto">
          <a:xfrm>
            <a:off x="6819900" y="2311400"/>
            <a:ext cx="2095500" cy="2095500"/>
          </a:xfrm>
          <a:prstGeom prst="rect">
            <a:avLst/>
          </a:prstGeom>
          <a:noFill/>
          <a:ln w="9525" cap="flat">
            <a:noFill/>
            <a:miter lim="800000"/>
            <a:headEnd/>
            <a:tailEnd/>
          </a:ln>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ph type="title"/>
          </p:nvPr>
        </p:nvSpPr>
        <p:spPr>
          <a:xfrm>
            <a:off x="228600" y="471488"/>
            <a:ext cx="8686800" cy="1143000"/>
          </a:xfrm>
          <a:ln/>
        </p:spPr>
        <p:txBody>
          <a:bodyPr rIns="132080"/>
          <a:lstStyle/>
          <a:p>
            <a:r>
              <a:rPr lang="en-US" sz="3600" b="1"/>
              <a:t>Build and Maintain Rapport</a:t>
            </a:r>
            <a:endParaRPr lang="en-US" sz="3600" b="1">
              <a:ea typeface="ヒラギノ角ゴ ProN W6" charset="0"/>
              <a:cs typeface="ヒラギノ角ゴ ProN W6" charset="0"/>
            </a:endParaRPr>
          </a:p>
        </p:txBody>
      </p:sp>
      <p:sp>
        <p:nvSpPr>
          <p:cNvPr id="99330" name="Oval 2"/>
          <p:cNvSpPr>
            <a:spLocks/>
          </p:cNvSpPr>
          <p:nvPr/>
        </p:nvSpPr>
        <p:spPr bwMode="auto">
          <a:xfrm>
            <a:off x="1066800" y="2133600"/>
            <a:ext cx="2514600" cy="1981200"/>
          </a:xfrm>
          <a:prstGeom prst="ellipse">
            <a:avLst/>
          </a:prstGeom>
          <a:solidFill>
            <a:srgbClr val="FF9900"/>
          </a:solidFill>
          <a:ln w="9525" cap="flat">
            <a:solidFill>
              <a:schemeClr val="tx1"/>
            </a:solidFill>
            <a:prstDash val="solid"/>
            <a:round/>
            <a:headEnd type="none" w="med" len="med"/>
            <a:tailEnd type="none" w="med" len="med"/>
          </a:ln>
        </p:spPr>
        <p:txBody>
          <a:bodyPr lIns="0" tIns="0" rIns="0" bIns="0"/>
          <a:lstStyle/>
          <a:p>
            <a:endParaRPr lang="en-US"/>
          </a:p>
        </p:txBody>
      </p:sp>
      <p:sp>
        <p:nvSpPr>
          <p:cNvPr id="99331" name="Rectangle 3"/>
          <p:cNvSpPr>
            <a:spLocks/>
          </p:cNvSpPr>
          <p:nvPr/>
        </p:nvSpPr>
        <p:spPr bwMode="auto">
          <a:xfrm>
            <a:off x="1600200" y="2819400"/>
            <a:ext cx="1536700" cy="444500"/>
          </a:xfrm>
          <a:prstGeom prst="rect">
            <a:avLst/>
          </a:prstGeom>
          <a:noFill/>
          <a:ln w="12700" cap="flat">
            <a:noFill/>
            <a:miter lim="800000"/>
            <a:headEnd type="none" w="med" len="med"/>
            <a:tailEnd type="none" w="med" len="med"/>
          </a:ln>
        </p:spPr>
        <p:txBody>
          <a:bodyPr lIns="0" tIns="0" rIns="40639" bIns="0"/>
          <a:lstStyle/>
          <a:p>
            <a:pPr marL="39688">
              <a:spcBef>
                <a:spcPts val="1400"/>
              </a:spcBef>
            </a:pPr>
            <a:r>
              <a:rPr lang="en-US" sz="2400">
                <a:solidFill>
                  <a:schemeClr val="tx1"/>
                </a:solidFill>
                <a:latin typeface="Arial Bold" charset="0"/>
                <a:cs typeface="Arial Bold" charset="0"/>
                <a:sym typeface="Arial Bold" charset="0"/>
              </a:rPr>
              <a:t>Observe</a:t>
            </a:r>
          </a:p>
        </p:txBody>
      </p:sp>
      <p:sp>
        <p:nvSpPr>
          <p:cNvPr id="99332" name="AutoShape 4"/>
          <p:cNvSpPr>
            <a:spLocks/>
          </p:cNvSpPr>
          <p:nvPr/>
        </p:nvSpPr>
        <p:spPr bwMode="auto">
          <a:xfrm>
            <a:off x="5257800" y="2209800"/>
            <a:ext cx="2743200" cy="1600200"/>
          </a:xfrm>
          <a:custGeom>
            <a:avLst/>
            <a:gdLst>
              <a:gd name="T0" fmla="*/ 10800 w 21600"/>
              <a:gd name="T1" fmla="*/ 10800 h 21600"/>
            </a:gdLst>
            <a:ahLst/>
            <a:cxnLst>
              <a:cxn ang="0">
                <a:pos x="T0" y="T1"/>
              </a:cxn>
            </a:cxnLst>
            <a:rect l="0" t="0" r="r" b="b"/>
            <a:pathLst>
              <a:path w="21600" h="21600">
                <a:moveTo>
                  <a:pt x="3690" y="0"/>
                </a:moveTo>
                <a:lnTo>
                  <a:pt x="0" y="6326"/>
                </a:lnTo>
                <a:lnTo>
                  <a:pt x="0" y="15274"/>
                </a:lnTo>
                <a:lnTo>
                  <a:pt x="3690" y="21600"/>
                </a:lnTo>
                <a:lnTo>
                  <a:pt x="17910" y="21600"/>
                </a:lnTo>
                <a:lnTo>
                  <a:pt x="21600" y="15274"/>
                </a:lnTo>
                <a:lnTo>
                  <a:pt x="21600" y="6326"/>
                </a:lnTo>
                <a:lnTo>
                  <a:pt x="17910" y="0"/>
                </a:lnTo>
                <a:close/>
                <a:moveTo>
                  <a:pt x="3690" y="0"/>
                </a:moveTo>
              </a:path>
            </a:pathLst>
          </a:custGeom>
          <a:solidFill>
            <a:srgbClr val="CCFFCC"/>
          </a:solidFill>
          <a:ln w="9525" cap="flat">
            <a:solidFill>
              <a:schemeClr val="tx1"/>
            </a:solidFill>
            <a:prstDash val="solid"/>
            <a:round/>
            <a:headEnd type="none" w="med" len="med"/>
            <a:tailEnd type="none" w="med" len="med"/>
          </a:ln>
        </p:spPr>
        <p:txBody>
          <a:bodyPr lIns="0" tIns="0" rIns="0" bIns="0"/>
          <a:lstStyle/>
          <a:p>
            <a:endParaRPr lang="en-US"/>
          </a:p>
        </p:txBody>
      </p:sp>
      <p:sp>
        <p:nvSpPr>
          <p:cNvPr id="99333" name="Rectangle 5"/>
          <p:cNvSpPr>
            <a:spLocks/>
          </p:cNvSpPr>
          <p:nvPr/>
        </p:nvSpPr>
        <p:spPr bwMode="auto">
          <a:xfrm>
            <a:off x="5410200" y="2590800"/>
            <a:ext cx="2451100" cy="800100"/>
          </a:xfrm>
          <a:prstGeom prst="rect">
            <a:avLst/>
          </a:prstGeom>
          <a:noFill/>
          <a:ln w="12700" cap="flat">
            <a:noFill/>
            <a:miter lim="800000"/>
            <a:headEnd type="none" w="med" len="med"/>
            <a:tailEnd type="none" w="med" len="med"/>
          </a:ln>
        </p:spPr>
        <p:txBody>
          <a:bodyPr lIns="0" tIns="0" rIns="40639" bIns="0"/>
          <a:lstStyle/>
          <a:p>
            <a:pPr marL="39688" algn="ctr">
              <a:spcBef>
                <a:spcPts val="1400"/>
              </a:spcBef>
            </a:pPr>
            <a:r>
              <a:rPr lang="en-US" sz="2400">
                <a:solidFill>
                  <a:schemeClr val="tx1"/>
                </a:solidFill>
                <a:latin typeface="Arial Bold" charset="0"/>
                <a:cs typeface="Arial Bold" charset="0"/>
                <a:sym typeface="Arial Bold" charset="0"/>
              </a:rPr>
              <a:t>Play and Interact</a:t>
            </a:r>
          </a:p>
        </p:txBody>
      </p:sp>
      <p:sp>
        <p:nvSpPr>
          <p:cNvPr id="99334" name="Rectangle 6"/>
          <p:cNvSpPr>
            <a:spLocks/>
          </p:cNvSpPr>
          <p:nvPr/>
        </p:nvSpPr>
        <p:spPr bwMode="auto">
          <a:xfrm>
            <a:off x="3048000" y="4419600"/>
            <a:ext cx="3276600" cy="1524000"/>
          </a:xfrm>
          <a:prstGeom prst="rect">
            <a:avLst/>
          </a:prstGeom>
          <a:solidFill>
            <a:srgbClr val="FFCC99"/>
          </a:solidFill>
          <a:ln w="9525" cap="flat">
            <a:solidFill>
              <a:schemeClr val="tx1"/>
            </a:solidFill>
            <a:prstDash val="solid"/>
            <a:round/>
            <a:headEnd type="none" w="med" len="med"/>
            <a:tailEnd type="none" w="med" len="med"/>
          </a:ln>
        </p:spPr>
        <p:txBody>
          <a:bodyPr lIns="0" tIns="0" rIns="0" bIns="0"/>
          <a:lstStyle/>
          <a:p>
            <a:endParaRPr lang="en-US"/>
          </a:p>
        </p:txBody>
      </p:sp>
      <p:sp>
        <p:nvSpPr>
          <p:cNvPr id="99335" name="Rectangle 7"/>
          <p:cNvSpPr>
            <a:spLocks/>
          </p:cNvSpPr>
          <p:nvPr/>
        </p:nvSpPr>
        <p:spPr bwMode="auto">
          <a:xfrm>
            <a:off x="3886200" y="5029200"/>
            <a:ext cx="1612900" cy="444500"/>
          </a:xfrm>
          <a:prstGeom prst="rect">
            <a:avLst/>
          </a:prstGeom>
          <a:noFill/>
          <a:ln w="12700" cap="flat">
            <a:noFill/>
            <a:miter lim="800000"/>
            <a:headEnd type="none" w="med" len="med"/>
            <a:tailEnd type="none" w="med" len="med"/>
          </a:ln>
        </p:spPr>
        <p:txBody>
          <a:bodyPr lIns="0" tIns="0" rIns="40639" bIns="0"/>
          <a:lstStyle/>
          <a:p>
            <a:pPr marL="39688" algn="ctr">
              <a:spcBef>
                <a:spcPts val="1400"/>
              </a:spcBef>
            </a:pPr>
            <a:r>
              <a:rPr lang="en-US" sz="2400">
                <a:solidFill>
                  <a:schemeClr val="tx1"/>
                </a:solidFill>
                <a:latin typeface="Arial Bold" charset="0"/>
                <a:cs typeface="Arial Bold" charset="0"/>
                <a:sym typeface="Arial Bold" charset="0"/>
              </a:rPr>
              <a:t>Attend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1688704" presetClass="entr" presetSubtype="134092544" fill="hold" grpId="0" nodeType="clickEffect">
                                  <p:stCondLst>
                                    <p:cond delay="0"/>
                                  </p:stCondLst>
                                  <p:childTnLst>
                                    <p:set>
                                      <p:cBhvr>
                                        <p:cTn id="6" dur="1" fill="hold">
                                          <p:stCondLst>
                                            <p:cond delay="499"/>
                                          </p:stCondLst>
                                        </p:cTn>
                                        <p:tgtEl>
                                          <p:spTgt spid="993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91688704" presetClass="entr" presetSubtype="134121256" fill="hold" grpId="0" nodeType="clickEffect">
                                  <p:stCondLst>
                                    <p:cond delay="0"/>
                                  </p:stCondLst>
                                  <p:childTnLst>
                                    <p:set>
                                      <p:cBhvr>
                                        <p:cTn id="10" dur="1" fill="hold">
                                          <p:stCondLst>
                                            <p:cond delay="499"/>
                                          </p:stCondLst>
                                        </p:cTn>
                                        <p:tgtEl>
                                          <p:spTgt spid="99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animBg="1"/>
      <p:bldP spid="9933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p:cNvSpPr>
            <a:spLocks noChangeArrowheads="1"/>
          </p:cNvSpPr>
          <p:nvPr>
            <p:ph type="title"/>
          </p:nvPr>
        </p:nvSpPr>
        <p:spPr>
          <a:ln/>
        </p:spPr>
        <p:txBody>
          <a:bodyPr rIns="132080"/>
          <a:lstStyle/>
          <a:p>
            <a:r>
              <a:rPr lang="en-US" sz="4000" b="1"/>
              <a:t>Work on Behavior Throughout the Session</a:t>
            </a:r>
            <a:endParaRPr lang="en-US" sz="4000" b="1">
              <a:ea typeface="ヒラギノ角ゴ ProN W6" charset="0"/>
              <a:cs typeface="ヒラギノ角ゴ ProN W6" charset="0"/>
            </a:endParaRPr>
          </a:p>
        </p:txBody>
      </p:sp>
      <p:sp>
        <p:nvSpPr>
          <p:cNvPr id="101378" name="Rectangle 2"/>
          <p:cNvSpPr>
            <a:spLocks noChangeArrowheads="1"/>
          </p:cNvSpPr>
          <p:nvPr>
            <p:ph type="body" idx="1"/>
          </p:nvPr>
        </p:nvSpPr>
        <p:spPr>
          <a:ln/>
        </p:spPr>
        <p:txBody>
          <a:bodyPr rIns="132080"/>
          <a:lstStyle/>
          <a:p>
            <a:pPr>
              <a:lnSpc>
                <a:spcPct val="90000"/>
              </a:lnSpc>
              <a:buFont typeface="Arial" charset="0"/>
              <a:buNone/>
            </a:pPr>
            <a:r>
              <a:rPr lang="en-US"/>
              <a:t>Common challenging behaviors include:</a:t>
            </a:r>
          </a:p>
          <a:p>
            <a:pPr>
              <a:lnSpc>
                <a:spcPct val="90000"/>
              </a:lnSpc>
              <a:buFont typeface="Arial" charset="0"/>
              <a:buNone/>
            </a:pPr>
            <a:r>
              <a:rPr lang="en-US"/>
              <a:t>	- Grabbing toys and activities</a:t>
            </a:r>
          </a:p>
          <a:p>
            <a:pPr>
              <a:lnSpc>
                <a:spcPct val="90000"/>
              </a:lnSpc>
              <a:buFont typeface="Arial" charset="0"/>
              <a:buNone/>
            </a:pPr>
            <a:r>
              <a:rPr lang="en-US"/>
              <a:t>	- Throwing objects</a:t>
            </a:r>
          </a:p>
          <a:p>
            <a:pPr>
              <a:lnSpc>
                <a:spcPct val="90000"/>
              </a:lnSpc>
              <a:buFont typeface="Arial" charset="0"/>
              <a:buNone/>
            </a:pPr>
            <a:r>
              <a:rPr lang="en-US"/>
              <a:t>	- Crying</a:t>
            </a:r>
          </a:p>
          <a:p>
            <a:pPr>
              <a:lnSpc>
                <a:spcPct val="90000"/>
              </a:lnSpc>
              <a:buFont typeface="Arial" charset="0"/>
              <a:buNone/>
            </a:pPr>
            <a:r>
              <a:rPr lang="en-US"/>
              <a:t>	- Refusal to sit in the chair</a:t>
            </a:r>
          </a:p>
          <a:p>
            <a:pPr>
              <a:lnSpc>
                <a:spcPct val="90000"/>
              </a:lnSpc>
              <a:buFont typeface="Arial" charset="0"/>
              <a:buNone/>
            </a:pPr>
            <a:r>
              <a:rPr lang="en-US"/>
              <a:t>	- Lack of appropriate responding</a:t>
            </a:r>
          </a:p>
          <a:p>
            <a:pPr>
              <a:lnSpc>
                <a:spcPct val="90000"/>
              </a:lnSpc>
              <a:buFont typeface="Arial" charset="0"/>
              <a:buNone/>
            </a:pPr>
            <a:r>
              <a:rPr lang="en-US"/>
              <a:t>	- Redirection of the teacher by the student</a:t>
            </a:r>
          </a:p>
          <a:p>
            <a:pPr>
              <a:lnSpc>
                <a:spcPct val="90000"/>
              </a:lnSpc>
              <a:buFont typeface="Arial" charset="0"/>
              <a:buNone/>
            </a:pPr>
            <a:r>
              <a:rPr lang="en-US"/>
              <a:t>	- Aggression (e.g. pinching and hitting)</a:t>
            </a:r>
          </a:p>
        </p:txBody>
      </p:sp>
      <p:pic>
        <p:nvPicPr>
          <p:cNvPr id="101379" name="Picture 3"/>
          <p:cNvPicPr>
            <a:picLocks noChangeArrowheads="1"/>
          </p:cNvPicPr>
          <p:nvPr/>
        </p:nvPicPr>
        <p:blipFill>
          <a:blip r:embed="rId2" cstate="print"/>
          <a:srcRect/>
          <a:stretch>
            <a:fillRect/>
          </a:stretch>
        </p:blipFill>
        <p:spPr bwMode="auto">
          <a:xfrm>
            <a:off x="6515100" y="2597150"/>
            <a:ext cx="2400300" cy="1765300"/>
          </a:xfrm>
          <a:prstGeom prst="rect">
            <a:avLst/>
          </a:prstGeom>
          <a:noFill/>
          <a:ln w="9525" cap="flat">
            <a:noFill/>
            <a:miter lim="800000"/>
            <a:headEnd/>
            <a:tailEnd/>
          </a:ln>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7" name="Group 7"/>
          <p:cNvGrpSpPr>
            <a:grpSpLocks/>
          </p:cNvGrpSpPr>
          <p:nvPr/>
        </p:nvGrpSpPr>
        <p:grpSpPr bwMode="auto">
          <a:xfrm>
            <a:off x="1981200" y="381000"/>
            <a:ext cx="5257800" cy="990600"/>
            <a:chOff x="0" y="0"/>
            <a:chExt cx="3312" cy="624"/>
          </a:xfrm>
        </p:grpSpPr>
        <p:sp>
          <p:nvSpPr>
            <p:cNvPr id="102401" name="AutoShape 1"/>
            <p:cNvSpPr>
              <a:spLocks/>
            </p:cNvSpPr>
            <p:nvPr/>
          </p:nvSpPr>
          <p:spPr bwMode="auto">
            <a:xfrm>
              <a:off x="0" y="0"/>
              <a:ext cx="3312" cy="624"/>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8EB4E3"/>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102402" name="AutoShape 2"/>
            <p:cNvSpPr>
              <a:spLocks/>
            </p:cNvSpPr>
            <p:nvPr/>
          </p:nvSpPr>
          <p:spPr bwMode="auto">
            <a:xfrm>
              <a:off x="0" y="0"/>
              <a:ext cx="3312" cy="78"/>
            </a:xfrm>
            <a:custGeom>
              <a:avLst/>
              <a:gdLst>
                <a:gd name="T0" fmla="*/ 10800 w 21600"/>
                <a:gd name="T1" fmla="*/ 10800 h 21600"/>
              </a:gdLst>
              <a:ahLst/>
              <a:cxnLst>
                <a:cxn ang="0">
                  <a:pos x="T0" y="T1"/>
                </a:cxn>
              </a:cxnLst>
              <a:rect l="0" t="0" r="r" b="b"/>
              <a:pathLst>
                <a:path w="21600" h="21600">
                  <a:moveTo>
                    <a:pt x="0" y="0"/>
                  </a:moveTo>
                  <a:lnTo>
                    <a:pt x="509" y="21600"/>
                  </a:lnTo>
                  <a:lnTo>
                    <a:pt x="21091" y="21600"/>
                  </a:lnTo>
                  <a:lnTo>
                    <a:pt x="21600" y="0"/>
                  </a:lnTo>
                  <a:close/>
                  <a:moveTo>
                    <a:pt x="0" y="0"/>
                  </a:moveTo>
                </a:path>
              </a:pathLst>
            </a:custGeom>
            <a:solidFill>
              <a:srgbClr val="A4C3E8"/>
            </a:solidFill>
            <a:ln w="25400" cap="flat">
              <a:noFill/>
              <a:miter lim="800000"/>
              <a:headEnd type="none" w="med" len="med"/>
              <a:tailEnd type="none" w="med" len="med"/>
            </a:ln>
          </p:spPr>
          <p:txBody>
            <a:bodyPr lIns="0" tIns="0" rIns="0" bIns="0"/>
            <a:lstStyle/>
            <a:p>
              <a:endParaRPr lang="en-US"/>
            </a:p>
          </p:txBody>
        </p:sp>
        <p:sp>
          <p:nvSpPr>
            <p:cNvPr id="102403" name="AutoShape 3"/>
            <p:cNvSpPr>
              <a:spLocks/>
            </p:cNvSpPr>
            <p:nvPr/>
          </p:nvSpPr>
          <p:spPr bwMode="auto">
            <a:xfrm>
              <a:off x="0" y="0"/>
              <a:ext cx="78" cy="624"/>
            </a:xfrm>
            <a:custGeom>
              <a:avLst/>
              <a:gdLst>
                <a:gd name="T0" fmla="*/ 10800 w 21600"/>
                <a:gd name="T1" fmla="*/ 10800 h 21600"/>
              </a:gdLst>
              <a:ahLst/>
              <a:cxnLst>
                <a:cxn ang="0">
                  <a:pos x="T0" y="T1"/>
                </a:cxn>
              </a:cxnLst>
              <a:rect l="0" t="0" r="r" b="b"/>
              <a:pathLst>
                <a:path w="21600" h="21600">
                  <a:moveTo>
                    <a:pt x="0" y="0"/>
                  </a:moveTo>
                  <a:lnTo>
                    <a:pt x="21600" y="2700"/>
                  </a:lnTo>
                  <a:lnTo>
                    <a:pt x="21600" y="18900"/>
                  </a:lnTo>
                  <a:lnTo>
                    <a:pt x="0" y="21600"/>
                  </a:lnTo>
                  <a:close/>
                  <a:moveTo>
                    <a:pt x="0" y="0"/>
                  </a:moveTo>
                </a:path>
              </a:pathLst>
            </a:custGeom>
            <a:solidFill>
              <a:srgbClr val="BBD2EE"/>
            </a:solidFill>
            <a:ln w="25400" cap="flat">
              <a:noFill/>
              <a:miter lim="800000"/>
              <a:headEnd type="none" w="med" len="med"/>
              <a:tailEnd type="none" w="med" len="med"/>
            </a:ln>
          </p:spPr>
          <p:txBody>
            <a:bodyPr lIns="0" tIns="0" rIns="0" bIns="0"/>
            <a:lstStyle/>
            <a:p>
              <a:endParaRPr lang="en-US"/>
            </a:p>
          </p:txBody>
        </p:sp>
        <p:sp>
          <p:nvSpPr>
            <p:cNvPr id="102404" name="AutoShape 4"/>
            <p:cNvSpPr>
              <a:spLocks/>
            </p:cNvSpPr>
            <p:nvPr/>
          </p:nvSpPr>
          <p:spPr bwMode="auto">
            <a:xfrm>
              <a:off x="3234" y="0"/>
              <a:ext cx="78" cy="624"/>
            </a:xfrm>
            <a:custGeom>
              <a:avLst/>
              <a:gdLst>
                <a:gd name="T0" fmla="*/ 10800 w 21600"/>
                <a:gd name="T1" fmla="*/ 10800 h 21600"/>
              </a:gdLst>
              <a:ahLst/>
              <a:cxnLst>
                <a:cxn ang="0">
                  <a:pos x="T0" y="T1"/>
                </a:cxn>
              </a:cxnLst>
              <a:rect l="0" t="0" r="r" b="b"/>
              <a:pathLst>
                <a:path w="21600" h="21600">
                  <a:moveTo>
                    <a:pt x="21600" y="0"/>
                  </a:moveTo>
                  <a:lnTo>
                    <a:pt x="0" y="2700"/>
                  </a:lnTo>
                  <a:lnTo>
                    <a:pt x="0" y="18900"/>
                  </a:lnTo>
                  <a:lnTo>
                    <a:pt x="21600" y="21600"/>
                  </a:lnTo>
                  <a:close/>
                  <a:moveTo>
                    <a:pt x="21600" y="0"/>
                  </a:moveTo>
                </a:path>
              </a:pathLst>
            </a:custGeom>
            <a:solidFill>
              <a:srgbClr val="556C88"/>
            </a:solidFill>
            <a:ln w="25400" cap="flat">
              <a:noFill/>
              <a:miter lim="800000"/>
              <a:headEnd type="none" w="med" len="med"/>
              <a:tailEnd type="none" w="med" len="med"/>
            </a:ln>
          </p:spPr>
          <p:txBody>
            <a:bodyPr lIns="0" tIns="0" rIns="0" bIns="0"/>
            <a:lstStyle/>
            <a:p>
              <a:endParaRPr lang="en-US"/>
            </a:p>
          </p:txBody>
        </p:sp>
        <p:sp>
          <p:nvSpPr>
            <p:cNvPr id="102405" name="AutoShape 5"/>
            <p:cNvSpPr>
              <a:spLocks/>
            </p:cNvSpPr>
            <p:nvPr/>
          </p:nvSpPr>
          <p:spPr bwMode="auto">
            <a:xfrm>
              <a:off x="0" y="546"/>
              <a:ext cx="3312" cy="78"/>
            </a:xfrm>
            <a:custGeom>
              <a:avLst/>
              <a:gdLst>
                <a:gd name="T0" fmla="*/ 10800 w 21600"/>
                <a:gd name="T1" fmla="*/ 10800 h 21600"/>
              </a:gdLst>
              <a:ahLst/>
              <a:cxnLst>
                <a:cxn ang="0">
                  <a:pos x="T0" y="T1"/>
                </a:cxn>
              </a:cxnLst>
              <a:rect l="0" t="0" r="r" b="b"/>
              <a:pathLst>
                <a:path w="21600" h="21600">
                  <a:moveTo>
                    <a:pt x="21600" y="21600"/>
                  </a:moveTo>
                  <a:lnTo>
                    <a:pt x="21091" y="0"/>
                  </a:lnTo>
                  <a:lnTo>
                    <a:pt x="509" y="0"/>
                  </a:lnTo>
                  <a:lnTo>
                    <a:pt x="0" y="21600"/>
                  </a:lnTo>
                  <a:close/>
                  <a:moveTo>
                    <a:pt x="21600" y="21600"/>
                  </a:moveTo>
                </a:path>
              </a:pathLst>
            </a:custGeom>
            <a:solidFill>
              <a:srgbClr val="7190B5"/>
            </a:solidFill>
            <a:ln w="25400" cap="flat">
              <a:noFill/>
              <a:miter lim="800000"/>
              <a:headEnd type="none" w="med" len="med"/>
              <a:tailEnd type="none" w="med" len="med"/>
            </a:ln>
          </p:spPr>
          <p:txBody>
            <a:bodyPr lIns="0" tIns="0" rIns="0" bIns="0"/>
            <a:lstStyle/>
            <a:p>
              <a:endParaRPr lang="en-US"/>
            </a:p>
          </p:txBody>
        </p:sp>
        <p:sp>
          <p:nvSpPr>
            <p:cNvPr id="102406" name="AutoShape 6"/>
            <p:cNvSpPr>
              <a:spLocks/>
            </p:cNvSpPr>
            <p:nvPr/>
          </p:nvSpPr>
          <p:spPr bwMode="auto">
            <a:xfrm>
              <a:off x="0" y="0"/>
              <a:ext cx="3312" cy="624"/>
            </a:xfrm>
            <a:custGeom>
              <a:avLst/>
              <a:gdLst>
                <a:gd name="T0" fmla="*/ 10800 w 21600"/>
                <a:gd name="T1" fmla="*/ 10800 h 21600"/>
              </a:gdLst>
              <a:ahLst/>
              <a:cxnLst>
                <a:cxn ang="0">
                  <a:pos x="T0" y="T1"/>
                </a:cxn>
              </a:cxnLst>
              <a:rect l="0" t="0" r="r" b="b"/>
              <a:pathLst>
                <a:path w="21600" h="21600">
                  <a:moveTo>
                    <a:pt x="509" y="2700"/>
                  </a:moveTo>
                  <a:lnTo>
                    <a:pt x="509" y="18900"/>
                  </a:lnTo>
                  <a:lnTo>
                    <a:pt x="21091" y="18900"/>
                  </a:lnTo>
                  <a:lnTo>
                    <a:pt x="21091" y="2700"/>
                  </a:lnTo>
                  <a:close/>
                  <a:moveTo>
                    <a:pt x="0" y="0"/>
                  </a:moveTo>
                  <a:lnTo>
                    <a:pt x="509" y="2700"/>
                  </a:lnTo>
                  <a:moveTo>
                    <a:pt x="0" y="21600"/>
                  </a:moveTo>
                  <a:lnTo>
                    <a:pt x="509" y="18900"/>
                  </a:lnTo>
                  <a:moveTo>
                    <a:pt x="21600" y="21600"/>
                  </a:moveTo>
                  <a:lnTo>
                    <a:pt x="21091" y="18900"/>
                  </a:lnTo>
                  <a:moveTo>
                    <a:pt x="21600" y="0"/>
                  </a:moveTo>
                  <a:lnTo>
                    <a:pt x="21091" y="2700"/>
                  </a:lnTo>
                </a:path>
              </a:pathLst>
            </a:custGeom>
            <a:noFill/>
            <a:ln w="25400" cap="flat">
              <a:solidFill>
                <a:srgbClr val="385D8A"/>
              </a:solidFill>
              <a:prstDash val="solid"/>
              <a:miter lim="800000"/>
              <a:headEnd type="none" w="med" len="med"/>
              <a:tailEnd type="none" w="med" len="med"/>
            </a:ln>
          </p:spPr>
          <p:txBody>
            <a:bodyPr lIns="0" tIns="0" rIns="0" bIns="0"/>
            <a:lstStyle/>
            <a:p>
              <a:endParaRPr lang="en-US"/>
            </a:p>
          </p:txBody>
        </p:sp>
      </p:grpSp>
      <p:sp>
        <p:nvSpPr>
          <p:cNvPr id="102408" name="Rectangle 8"/>
          <p:cNvSpPr>
            <a:spLocks noChangeArrowheads="1"/>
          </p:cNvSpPr>
          <p:nvPr>
            <p:ph type="title"/>
          </p:nvPr>
        </p:nvSpPr>
        <p:spPr>
          <a:xfrm>
            <a:off x="381000" y="152400"/>
            <a:ext cx="8229600" cy="1447800"/>
          </a:xfrm>
          <a:ln/>
        </p:spPr>
        <p:txBody>
          <a:bodyPr rIns="132080"/>
          <a:lstStyle/>
          <a:p>
            <a:r>
              <a:rPr lang="en-US" sz="3600"/>
              <a:t>  Avoid Trigger Events</a:t>
            </a:r>
          </a:p>
        </p:txBody>
      </p:sp>
      <p:sp>
        <p:nvSpPr>
          <p:cNvPr id="102409" name="Rectangle 9"/>
          <p:cNvSpPr>
            <a:spLocks/>
          </p:cNvSpPr>
          <p:nvPr/>
        </p:nvSpPr>
        <p:spPr bwMode="auto">
          <a:xfrm>
            <a:off x="838200" y="1676400"/>
            <a:ext cx="8318500" cy="3962400"/>
          </a:xfrm>
          <a:prstGeom prst="rect">
            <a:avLst/>
          </a:prstGeom>
          <a:noFill/>
          <a:ln w="12700" cap="flat">
            <a:noFill/>
            <a:miter lim="800000"/>
            <a:headEnd type="none" w="med" len="med"/>
            <a:tailEnd type="none" w="med" len="med"/>
          </a:ln>
        </p:spPr>
        <p:txBody>
          <a:bodyPr lIns="0" tIns="0" rIns="40639" bIns="0"/>
          <a:lstStyle/>
          <a:p>
            <a:pPr marL="39688">
              <a:lnSpc>
                <a:spcPct val="90000"/>
              </a:lnSpc>
            </a:pPr>
            <a:endParaRPr lang="en-US" sz="3200">
              <a:solidFill>
                <a:schemeClr val="tx1"/>
              </a:solidFill>
              <a:cs typeface="Arial" charset="0"/>
            </a:endParaRPr>
          </a:p>
          <a:p>
            <a:pPr marL="39688">
              <a:lnSpc>
                <a:spcPct val="90000"/>
              </a:lnSpc>
            </a:pPr>
            <a:r>
              <a:rPr lang="en-US" sz="3200">
                <a:solidFill>
                  <a:schemeClr val="tx1"/>
                </a:solidFill>
                <a:cs typeface="Arial" charset="0"/>
              </a:rPr>
              <a:t>	-Excessive auditory stimulation</a:t>
            </a:r>
          </a:p>
          <a:p>
            <a:pPr marL="39688">
              <a:lnSpc>
                <a:spcPct val="90000"/>
              </a:lnSpc>
            </a:pPr>
            <a:r>
              <a:rPr lang="en-US" sz="3200">
                <a:solidFill>
                  <a:schemeClr val="tx1"/>
                </a:solidFill>
                <a:cs typeface="Arial" charset="0"/>
              </a:rPr>
              <a:t>	-Failure to secure student 	 	 	 attention prior to presenting cue</a:t>
            </a:r>
          </a:p>
          <a:p>
            <a:pPr marL="39688">
              <a:lnSpc>
                <a:spcPct val="90000"/>
              </a:lnSpc>
            </a:pPr>
            <a:r>
              <a:rPr lang="en-US" sz="3200">
                <a:solidFill>
                  <a:schemeClr val="tx1"/>
                </a:solidFill>
                <a:cs typeface="Arial" charset="0"/>
              </a:rPr>
              <a:t>	-Cues that are not clear</a:t>
            </a:r>
          </a:p>
          <a:p>
            <a:pPr marL="39688">
              <a:lnSpc>
                <a:spcPct val="90000"/>
              </a:lnSpc>
            </a:pPr>
            <a:r>
              <a:rPr lang="en-US" sz="3200">
                <a:solidFill>
                  <a:schemeClr val="tx1"/>
                </a:solidFill>
                <a:cs typeface="Arial" charset="0"/>
              </a:rPr>
              <a:t>	-Infrequent/inadequate 	 	 	 	 reinforcement</a:t>
            </a:r>
          </a:p>
          <a:p>
            <a:pPr marL="39688">
              <a:lnSpc>
                <a:spcPct val="90000"/>
              </a:lnSpc>
            </a:pPr>
            <a:r>
              <a:rPr lang="en-US" sz="3200">
                <a:solidFill>
                  <a:schemeClr val="tx1"/>
                </a:solidFill>
                <a:cs typeface="Arial" charset="0"/>
              </a:rPr>
              <a:t>	-Lack of motivating activities</a:t>
            </a:r>
          </a:p>
          <a:p>
            <a:pPr marL="39688">
              <a:lnSpc>
                <a:spcPct val="90000"/>
              </a:lnSpc>
            </a:pPr>
            <a:r>
              <a:rPr lang="en-US" sz="3200">
                <a:solidFill>
                  <a:schemeClr val="tx1"/>
                </a:solidFill>
                <a:cs typeface="Arial" charset="0"/>
              </a:rPr>
              <a:t>	-Environmental factors</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03431" name="Group 7"/>
          <p:cNvGrpSpPr>
            <a:grpSpLocks/>
          </p:cNvGrpSpPr>
          <p:nvPr/>
        </p:nvGrpSpPr>
        <p:grpSpPr bwMode="auto">
          <a:xfrm>
            <a:off x="381000" y="381000"/>
            <a:ext cx="8534400" cy="1066800"/>
            <a:chOff x="0" y="0"/>
            <a:chExt cx="5376" cy="672"/>
          </a:xfrm>
        </p:grpSpPr>
        <p:sp>
          <p:nvSpPr>
            <p:cNvPr id="103425" name="AutoShape 1"/>
            <p:cNvSpPr>
              <a:spLocks/>
            </p:cNvSpPr>
            <p:nvPr/>
          </p:nvSpPr>
          <p:spPr bwMode="auto">
            <a:xfrm>
              <a:off x="0" y="0"/>
              <a:ext cx="5376" cy="672"/>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8EB4E3"/>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103426" name="AutoShape 2"/>
            <p:cNvSpPr>
              <a:spLocks/>
            </p:cNvSpPr>
            <p:nvPr/>
          </p:nvSpPr>
          <p:spPr bwMode="auto">
            <a:xfrm>
              <a:off x="0" y="0"/>
              <a:ext cx="5376" cy="84"/>
            </a:xfrm>
            <a:custGeom>
              <a:avLst/>
              <a:gdLst>
                <a:gd name="T0" fmla="*/ 10800 w 21600"/>
                <a:gd name="T1" fmla="*/ 10800 h 21600"/>
              </a:gdLst>
              <a:ahLst/>
              <a:cxnLst>
                <a:cxn ang="0">
                  <a:pos x="T0" y="T1"/>
                </a:cxn>
              </a:cxnLst>
              <a:rect l="0" t="0" r="r" b="b"/>
              <a:pathLst>
                <a:path w="21600" h="21600">
                  <a:moveTo>
                    <a:pt x="0" y="0"/>
                  </a:moveTo>
                  <a:lnTo>
                    <a:pt x="338" y="21600"/>
                  </a:lnTo>
                  <a:lnTo>
                    <a:pt x="21263" y="21600"/>
                  </a:lnTo>
                  <a:lnTo>
                    <a:pt x="21600" y="0"/>
                  </a:lnTo>
                  <a:close/>
                  <a:moveTo>
                    <a:pt x="0" y="0"/>
                  </a:moveTo>
                </a:path>
              </a:pathLst>
            </a:custGeom>
            <a:solidFill>
              <a:srgbClr val="A4C3E8"/>
            </a:solidFill>
            <a:ln w="25400" cap="flat">
              <a:noFill/>
              <a:miter lim="800000"/>
              <a:headEnd type="none" w="med" len="med"/>
              <a:tailEnd type="none" w="med" len="med"/>
            </a:ln>
          </p:spPr>
          <p:txBody>
            <a:bodyPr lIns="0" tIns="0" rIns="0" bIns="0"/>
            <a:lstStyle/>
            <a:p>
              <a:endParaRPr lang="en-US"/>
            </a:p>
          </p:txBody>
        </p:sp>
        <p:sp>
          <p:nvSpPr>
            <p:cNvPr id="103427" name="AutoShape 3"/>
            <p:cNvSpPr>
              <a:spLocks/>
            </p:cNvSpPr>
            <p:nvPr/>
          </p:nvSpPr>
          <p:spPr bwMode="auto">
            <a:xfrm>
              <a:off x="0" y="0"/>
              <a:ext cx="84" cy="672"/>
            </a:xfrm>
            <a:custGeom>
              <a:avLst/>
              <a:gdLst>
                <a:gd name="T0" fmla="*/ 10800 w 21600"/>
                <a:gd name="T1" fmla="*/ 10800 h 21600"/>
              </a:gdLst>
              <a:ahLst/>
              <a:cxnLst>
                <a:cxn ang="0">
                  <a:pos x="T0" y="T1"/>
                </a:cxn>
              </a:cxnLst>
              <a:rect l="0" t="0" r="r" b="b"/>
              <a:pathLst>
                <a:path w="21600" h="21600">
                  <a:moveTo>
                    <a:pt x="0" y="0"/>
                  </a:moveTo>
                  <a:lnTo>
                    <a:pt x="21600" y="2700"/>
                  </a:lnTo>
                  <a:lnTo>
                    <a:pt x="21600" y="18900"/>
                  </a:lnTo>
                  <a:lnTo>
                    <a:pt x="0" y="21600"/>
                  </a:lnTo>
                  <a:close/>
                  <a:moveTo>
                    <a:pt x="0" y="0"/>
                  </a:moveTo>
                </a:path>
              </a:pathLst>
            </a:custGeom>
            <a:solidFill>
              <a:srgbClr val="BBD2EE"/>
            </a:solidFill>
            <a:ln w="25400" cap="flat">
              <a:noFill/>
              <a:miter lim="800000"/>
              <a:headEnd type="none" w="med" len="med"/>
              <a:tailEnd type="none" w="med" len="med"/>
            </a:ln>
          </p:spPr>
          <p:txBody>
            <a:bodyPr lIns="0" tIns="0" rIns="0" bIns="0"/>
            <a:lstStyle/>
            <a:p>
              <a:endParaRPr lang="en-US"/>
            </a:p>
          </p:txBody>
        </p:sp>
        <p:sp>
          <p:nvSpPr>
            <p:cNvPr id="103428" name="AutoShape 4"/>
            <p:cNvSpPr>
              <a:spLocks/>
            </p:cNvSpPr>
            <p:nvPr/>
          </p:nvSpPr>
          <p:spPr bwMode="auto">
            <a:xfrm>
              <a:off x="5292" y="0"/>
              <a:ext cx="84" cy="672"/>
            </a:xfrm>
            <a:custGeom>
              <a:avLst/>
              <a:gdLst>
                <a:gd name="T0" fmla="*/ 10800 w 21600"/>
                <a:gd name="T1" fmla="*/ 10800 h 21600"/>
              </a:gdLst>
              <a:ahLst/>
              <a:cxnLst>
                <a:cxn ang="0">
                  <a:pos x="T0" y="T1"/>
                </a:cxn>
              </a:cxnLst>
              <a:rect l="0" t="0" r="r" b="b"/>
              <a:pathLst>
                <a:path w="21600" h="21600">
                  <a:moveTo>
                    <a:pt x="21600" y="0"/>
                  </a:moveTo>
                  <a:lnTo>
                    <a:pt x="0" y="2700"/>
                  </a:lnTo>
                  <a:lnTo>
                    <a:pt x="0" y="18900"/>
                  </a:lnTo>
                  <a:lnTo>
                    <a:pt x="21600" y="21600"/>
                  </a:lnTo>
                  <a:close/>
                  <a:moveTo>
                    <a:pt x="21600" y="0"/>
                  </a:moveTo>
                </a:path>
              </a:pathLst>
            </a:custGeom>
            <a:solidFill>
              <a:srgbClr val="556C88"/>
            </a:solidFill>
            <a:ln w="25400" cap="flat">
              <a:noFill/>
              <a:miter lim="800000"/>
              <a:headEnd type="none" w="med" len="med"/>
              <a:tailEnd type="none" w="med" len="med"/>
            </a:ln>
          </p:spPr>
          <p:txBody>
            <a:bodyPr lIns="0" tIns="0" rIns="0" bIns="0"/>
            <a:lstStyle/>
            <a:p>
              <a:endParaRPr lang="en-US"/>
            </a:p>
          </p:txBody>
        </p:sp>
        <p:sp>
          <p:nvSpPr>
            <p:cNvPr id="103429" name="AutoShape 5"/>
            <p:cNvSpPr>
              <a:spLocks/>
            </p:cNvSpPr>
            <p:nvPr/>
          </p:nvSpPr>
          <p:spPr bwMode="auto">
            <a:xfrm>
              <a:off x="0" y="588"/>
              <a:ext cx="5376" cy="84"/>
            </a:xfrm>
            <a:custGeom>
              <a:avLst/>
              <a:gdLst>
                <a:gd name="T0" fmla="*/ 10800 w 21600"/>
                <a:gd name="T1" fmla="*/ 10800 h 21600"/>
              </a:gdLst>
              <a:ahLst/>
              <a:cxnLst>
                <a:cxn ang="0">
                  <a:pos x="T0" y="T1"/>
                </a:cxn>
              </a:cxnLst>
              <a:rect l="0" t="0" r="r" b="b"/>
              <a:pathLst>
                <a:path w="21600" h="21600">
                  <a:moveTo>
                    <a:pt x="21600" y="21600"/>
                  </a:moveTo>
                  <a:lnTo>
                    <a:pt x="21263" y="0"/>
                  </a:lnTo>
                  <a:lnTo>
                    <a:pt x="338" y="0"/>
                  </a:lnTo>
                  <a:lnTo>
                    <a:pt x="0" y="21600"/>
                  </a:lnTo>
                  <a:close/>
                  <a:moveTo>
                    <a:pt x="21600" y="21600"/>
                  </a:moveTo>
                </a:path>
              </a:pathLst>
            </a:custGeom>
            <a:solidFill>
              <a:srgbClr val="7190B5"/>
            </a:solidFill>
            <a:ln w="25400" cap="flat">
              <a:noFill/>
              <a:miter lim="800000"/>
              <a:headEnd type="none" w="med" len="med"/>
              <a:tailEnd type="none" w="med" len="med"/>
            </a:ln>
          </p:spPr>
          <p:txBody>
            <a:bodyPr lIns="0" tIns="0" rIns="0" bIns="0"/>
            <a:lstStyle/>
            <a:p>
              <a:endParaRPr lang="en-US"/>
            </a:p>
          </p:txBody>
        </p:sp>
        <p:sp>
          <p:nvSpPr>
            <p:cNvPr id="103430" name="AutoShape 6"/>
            <p:cNvSpPr>
              <a:spLocks/>
            </p:cNvSpPr>
            <p:nvPr/>
          </p:nvSpPr>
          <p:spPr bwMode="auto">
            <a:xfrm>
              <a:off x="0" y="0"/>
              <a:ext cx="5376" cy="672"/>
            </a:xfrm>
            <a:custGeom>
              <a:avLst/>
              <a:gdLst>
                <a:gd name="T0" fmla="*/ 10800 w 21600"/>
                <a:gd name="T1" fmla="*/ 10800 h 21600"/>
              </a:gdLst>
              <a:ahLst/>
              <a:cxnLst>
                <a:cxn ang="0">
                  <a:pos x="T0" y="T1"/>
                </a:cxn>
              </a:cxnLst>
              <a:rect l="0" t="0" r="r" b="b"/>
              <a:pathLst>
                <a:path w="21600" h="21600">
                  <a:moveTo>
                    <a:pt x="338" y="2700"/>
                  </a:moveTo>
                  <a:lnTo>
                    <a:pt x="338" y="18900"/>
                  </a:lnTo>
                  <a:lnTo>
                    <a:pt x="21263" y="18900"/>
                  </a:lnTo>
                  <a:lnTo>
                    <a:pt x="21263" y="2700"/>
                  </a:lnTo>
                  <a:close/>
                  <a:moveTo>
                    <a:pt x="0" y="0"/>
                  </a:moveTo>
                  <a:lnTo>
                    <a:pt x="338" y="2700"/>
                  </a:lnTo>
                  <a:moveTo>
                    <a:pt x="0" y="21600"/>
                  </a:moveTo>
                  <a:lnTo>
                    <a:pt x="338" y="18900"/>
                  </a:lnTo>
                  <a:moveTo>
                    <a:pt x="21600" y="21600"/>
                  </a:moveTo>
                  <a:lnTo>
                    <a:pt x="21263" y="18900"/>
                  </a:lnTo>
                  <a:moveTo>
                    <a:pt x="21600" y="0"/>
                  </a:moveTo>
                  <a:lnTo>
                    <a:pt x="21263" y="2700"/>
                  </a:lnTo>
                </a:path>
              </a:pathLst>
            </a:custGeom>
            <a:noFill/>
            <a:ln w="25400" cap="flat">
              <a:solidFill>
                <a:srgbClr val="385D8A"/>
              </a:solidFill>
              <a:prstDash val="solid"/>
              <a:miter lim="800000"/>
              <a:headEnd type="none" w="med" len="med"/>
              <a:tailEnd type="none" w="med" len="med"/>
            </a:ln>
          </p:spPr>
          <p:txBody>
            <a:bodyPr lIns="0" tIns="0" rIns="0" bIns="0"/>
            <a:lstStyle/>
            <a:p>
              <a:endParaRPr lang="en-US"/>
            </a:p>
          </p:txBody>
        </p:sp>
      </p:grpSp>
      <p:sp>
        <p:nvSpPr>
          <p:cNvPr id="103432" name="Rectangle 8"/>
          <p:cNvSpPr>
            <a:spLocks noChangeArrowheads="1"/>
          </p:cNvSpPr>
          <p:nvPr>
            <p:ph type="title"/>
          </p:nvPr>
        </p:nvSpPr>
        <p:spPr>
          <a:xfrm>
            <a:off x="457200" y="0"/>
            <a:ext cx="8229600" cy="1692275"/>
          </a:xfrm>
          <a:ln/>
        </p:spPr>
        <p:txBody>
          <a:bodyPr rIns="132080"/>
          <a:lstStyle/>
          <a:p>
            <a:r>
              <a:rPr lang="en-US" sz="3200" b="1"/>
              <a:t>Use PRT Strategy Throughout the Day</a:t>
            </a:r>
            <a:endParaRPr lang="en-US" sz="3200" b="1">
              <a:ea typeface="ヒラギノ角ゴ ProN W6" charset="0"/>
              <a:cs typeface="ヒラギノ角ゴ ProN W6" charset="0"/>
            </a:endParaRPr>
          </a:p>
        </p:txBody>
      </p:sp>
      <p:sp>
        <p:nvSpPr>
          <p:cNvPr id="103433" name="Rectangle 9"/>
          <p:cNvSpPr>
            <a:spLocks noChangeArrowheads="1"/>
          </p:cNvSpPr>
          <p:nvPr>
            <p:ph type="body" idx="1"/>
          </p:nvPr>
        </p:nvSpPr>
        <p:spPr>
          <a:xfrm>
            <a:off x="228600" y="1752600"/>
            <a:ext cx="8686800" cy="4906963"/>
          </a:xfrm>
          <a:ln w="9525">
            <a:solidFill>
              <a:schemeClr val="tx1"/>
            </a:solidFill>
          </a:ln>
        </p:spPr>
        <p:txBody>
          <a:bodyPr rIns="132080"/>
          <a:lstStyle/>
          <a:p>
            <a:pPr algn="ctr">
              <a:buFont typeface="Arial" charset="0"/>
              <a:buNone/>
            </a:pPr>
            <a:r>
              <a:rPr lang="en-US"/>
              <a:t>			</a:t>
            </a:r>
            <a:r>
              <a:rPr lang="en-US" u="sng"/>
              <a:t>Example:  </a:t>
            </a:r>
            <a:r>
              <a:rPr lang="en-US" u="sng">
                <a:effectLst>
                  <a:outerShdw blurRad="38100" dist="38100" dir="2700000" algn="tl">
                    <a:srgbClr val="C0C0C0"/>
                  </a:outerShdw>
                </a:effectLst>
              </a:rPr>
              <a:t>Recess</a:t>
            </a:r>
          </a:p>
          <a:p>
            <a:pPr>
              <a:buFont typeface="Arial" charset="0"/>
              <a:buNone/>
            </a:pPr>
            <a:r>
              <a:rPr lang="en-US" sz="2400"/>
              <a:t>Student:	Stands at the bottom of the slide 			prepared to climb the ladder to the 			top.</a:t>
            </a:r>
          </a:p>
          <a:p>
            <a:pPr>
              <a:buFont typeface="Arial" charset="0"/>
              <a:buNone/>
            </a:pPr>
            <a:endParaRPr lang="en-US" sz="1200">
              <a:ea typeface=".Aqua かな" charset="0"/>
              <a:cs typeface=".Aqua かな" charset="0"/>
            </a:endParaRPr>
          </a:p>
          <a:p>
            <a:pPr>
              <a:buFont typeface="Arial" charset="0"/>
              <a:buNone/>
            </a:pPr>
            <a:r>
              <a:rPr lang="en-US" sz="2400"/>
              <a:t>Teacher:  Prevents the student from climbing 			and cues “go…”</a:t>
            </a:r>
          </a:p>
          <a:p>
            <a:pPr>
              <a:buFont typeface="Arial" charset="0"/>
              <a:buNone/>
            </a:pPr>
            <a:endParaRPr lang="en-US" sz="1200">
              <a:ea typeface=".Aqua かな" charset="0"/>
              <a:cs typeface=".Aqua かな" charset="0"/>
            </a:endParaRPr>
          </a:p>
          <a:p>
            <a:pPr>
              <a:buFont typeface="Arial" charset="0"/>
              <a:buNone/>
            </a:pPr>
            <a:r>
              <a:rPr lang="en-US" sz="2400"/>
              <a:t>Student:  	Says, “go up.”</a:t>
            </a:r>
          </a:p>
          <a:p>
            <a:pPr>
              <a:buFont typeface="Arial" charset="0"/>
              <a:buNone/>
            </a:pPr>
            <a:endParaRPr lang="en-US" sz="1200">
              <a:ea typeface=".Aqua かな" charset="0"/>
              <a:cs typeface=".Aqua かな" charset="0"/>
            </a:endParaRPr>
          </a:p>
          <a:p>
            <a:pPr>
              <a:buFont typeface="Arial" charset="0"/>
              <a:buNone/>
            </a:pPr>
            <a:r>
              <a:rPr lang="en-US" sz="2400"/>
              <a:t>Teacher: 	Allows the student to climb up the 			ladder to the top of the slide.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1689856" presetClass="entr" presetSubtype="191735760" fill="hold" grpId="0" nodeType="clickEffect">
                                  <p:stCondLst>
                                    <p:cond delay="0"/>
                                  </p:stCondLst>
                                  <p:childTnLst>
                                    <p:set>
                                      <p:cBhvr>
                                        <p:cTn id="6" dur="1" fill="hold">
                                          <p:stCondLst>
                                            <p:cond delay="499"/>
                                          </p:stCondLst>
                                        </p:cTn>
                                        <p:tgtEl>
                                          <p:spTgt spid="10343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91689856" presetClass="entr" presetSubtype="191735760" fill="hold" grpId="0" nodeType="clickEffect">
                                  <p:stCondLst>
                                    <p:cond delay="0"/>
                                  </p:stCondLst>
                                  <p:childTnLst>
                                    <p:set>
                                      <p:cBhvr>
                                        <p:cTn id="10" dur="1" fill="hold">
                                          <p:stCondLst>
                                            <p:cond delay="499"/>
                                          </p:stCondLst>
                                        </p:cTn>
                                        <p:tgtEl>
                                          <p:spTgt spid="1034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91689856" presetClass="entr" presetSubtype="191735760" fill="hold" grpId="0" nodeType="clickEffect">
                                  <p:stCondLst>
                                    <p:cond delay="0"/>
                                  </p:stCondLst>
                                  <p:childTnLst>
                                    <p:set>
                                      <p:cBhvr>
                                        <p:cTn id="14" dur="1" fill="hold">
                                          <p:stCondLst>
                                            <p:cond delay="499"/>
                                          </p:stCondLst>
                                        </p:cTn>
                                        <p:tgtEl>
                                          <p:spTgt spid="10343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91689856" presetClass="entr" presetSubtype="191735760" fill="hold" grpId="0" nodeType="clickEffect">
                                  <p:stCondLst>
                                    <p:cond delay="0"/>
                                  </p:stCondLst>
                                  <p:childTnLst>
                                    <p:set>
                                      <p:cBhvr>
                                        <p:cTn id="18" dur="1" fill="hold">
                                          <p:stCondLst>
                                            <p:cond delay="499"/>
                                          </p:stCondLst>
                                        </p:cTn>
                                        <p:tgtEl>
                                          <p:spTgt spid="10343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91689856" presetClass="entr" presetSubtype="191735760" fill="hold" grpId="0" nodeType="clickEffect">
                                  <p:stCondLst>
                                    <p:cond delay="0"/>
                                  </p:stCondLst>
                                  <p:childTnLst>
                                    <p:set>
                                      <p:cBhvr>
                                        <p:cTn id="22" dur="1" fill="hold">
                                          <p:stCondLst>
                                            <p:cond delay="499"/>
                                          </p:stCondLst>
                                        </p:cTn>
                                        <p:tgtEl>
                                          <p:spTgt spid="10343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91689856" presetClass="entr" presetSubtype="191735760" fill="hold" grpId="0" nodeType="clickEffect">
                                  <p:stCondLst>
                                    <p:cond delay="0"/>
                                  </p:stCondLst>
                                  <p:childTnLst>
                                    <p:set>
                                      <p:cBhvr>
                                        <p:cTn id="26" dur="1" fill="hold">
                                          <p:stCondLst>
                                            <p:cond delay="499"/>
                                          </p:stCondLst>
                                        </p:cTn>
                                        <p:tgtEl>
                                          <p:spTgt spid="10343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3" grpId="0" build="p"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5" name="Group 7"/>
          <p:cNvGrpSpPr>
            <a:grpSpLocks/>
          </p:cNvGrpSpPr>
          <p:nvPr/>
        </p:nvGrpSpPr>
        <p:grpSpPr bwMode="auto">
          <a:xfrm>
            <a:off x="2286000" y="381000"/>
            <a:ext cx="4572000" cy="1066800"/>
            <a:chOff x="0" y="0"/>
            <a:chExt cx="2880" cy="672"/>
          </a:xfrm>
        </p:grpSpPr>
        <p:sp>
          <p:nvSpPr>
            <p:cNvPr id="104449" name="AutoShape 1"/>
            <p:cNvSpPr>
              <a:spLocks/>
            </p:cNvSpPr>
            <p:nvPr/>
          </p:nvSpPr>
          <p:spPr bwMode="auto">
            <a:xfrm>
              <a:off x="0" y="0"/>
              <a:ext cx="2880" cy="672"/>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8EB4E3"/>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104450" name="AutoShape 2"/>
            <p:cNvSpPr>
              <a:spLocks/>
            </p:cNvSpPr>
            <p:nvPr/>
          </p:nvSpPr>
          <p:spPr bwMode="auto">
            <a:xfrm>
              <a:off x="0" y="0"/>
              <a:ext cx="2880" cy="84"/>
            </a:xfrm>
            <a:custGeom>
              <a:avLst/>
              <a:gdLst>
                <a:gd name="T0" fmla="*/ 10800 w 21600"/>
                <a:gd name="T1" fmla="*/ 10800 h 21600"/>
              </a:gdLst>
              <a:ahLst/>
              <a:cxnLst>
                <a:cxn ang="0">
                  <a:pos x="T0" y="T1"/>
                </a:cxn>
              </a:cxnLst>
              <a:rect l="0" t="0" r="r" b="b"/>
              <a:pathLst>
                <a:path w="21600" h="21600">
                  <a:moveTo>
                    <a:pt x="0" y="0"/>
                  </a:moveTo>
                  <a:lnTo>
                    <a:pt x="630" y="21600"/>
                  </a:lnTo>
                  <a:lnTo>
                    <a:pt x="20970" y="21600"/>
                  </a:lnTo>
                  <a:lnTo>
                    <a:pt x="21600" y="0"/>
                  </a:lnTo>
                  <a:close/>
                  <a:moveTo>
                    <a:pt x="0" y="0"/>
                  </a:moveTo>
                </a:path>
              </a:pathLst>
            </a:custGeom>
            <a:solidFill>
              <a:srgbClr val="A4C3E8"/>
            </a:solidFill>
            <a:ln w="25400" cap="flat">
              <a:noFill/>
              <a:miter lim="800000"/>
              <a:headEnd type="none" w="med" len="med"/>
              <a:tailEnd type="none" w="med" len="med"/>
            </a:ln>
          </p:spPr>
          <p:txBody>
            <a:bodyPr lIns="0" tIns="0" rIns="0" bIns="0"/>
            <a:lstStyle/>
            <a:p>
              <a:endParaRPr lang="en-US"/>
            </a:p>
          </p:txBody>
        </p:sp>
        <p:sp>
          <p:nvSpPr>
            <p:cNvPr id="104451" name="AutoShape 3"/>
            <p:cNvSpPr>
              <a:spLocks/>
            </p:cNvSpPr>
            <p:nvPr/>
          </p:nvSpPr>
          <p:spPr bwMode="auto">
            <a:xfrm>
              <a:off x="0" y="0"/>
              <a:ext cx="84" cy="672"/>
            </a:xfrm>
            <a:custGeom>
              <a:avLst/>
              <a:gdLst>
                <a:gd name="T0" fmla="*/ 10800 w 21600"/>
                <a:gd name="T1" fmla="*/ 10800 h 21600"/>
              </a:gdLst>
              <a:ahLst/>
              <a:cxnLst>
                <a:cxn ang="0">
                  <a:pos x="T0" y="T1"/>
                </a:cxn>
              </a:cxnLst>
              <a:rect l="0" t="0" r="r" b="b"/>
              <a:pathLst>
                <a:path w="21600" h="21600">
                  <a:moveTo>
                    <a:pt x="0" y="0"/>
                  </a:moveTo>
                  <a:lnTo>
                    <a:pt x="21600" y="2700"/>
                  </a:lnTo>
                  <a:lnTo>
                    <a:pt x="21600" y="18900"/>
                  </a:lnTo>
                  <a:lnTo>
                    <a:pt x="0" y="21600"/>
                  </a:lnTo>
                  <a:close/>
                  <a:moveTo>
                    <a:pt x="0" y="0"/>
                  </a:moveTo>
                </a:path>
              </a:pathLst>
            </a:custGeom>
            <a:solidFill>
              <a:srgbClr val="BBD2EE"/>
            </a:solidFill>
            <a:ln w="25400" cap="flat">
              <a:noFill/>
              <a:miter lim="800000"/>
              <a:headEnd type="none" w="med" len="med"/>
              <a:tailEnd type="none" w="med" len="med"/>
            </a:ln>
          </p:spPr>
          <p:txBody>
            <a:bodyPr lIns="0" tIns="0" rIns="0" bIns="0"/>
            <a:lstStyle/>
            <a:p>
              <a:endParaRPr lang="en-US"/>
            </a:p>
          </p:txBody>
        </p:sp>
        <p:sp>
          <p:nvSpPr>
            <p:cNvPr id="104452" name="AutoShape 4"/>
            <p:cNvSpPr>
              <a:spLocks/>
            </p:cNvSpPr>
            <p:nvPr/>
          </p:nvSpPr>
          <p:spPr bwMode="auto">
            <a:xfrm>
              <a:off x="2796" y="0"/>
              <a:ext cx="84" cy="672"/>
            </a:xfrm>
            <a:custGeom>
              <a:avLst/>
              <a:gdLst>
                <a:gd name="T0" fmla="*/ 10800 w 21600"/>
                <a:gd name="T1" fmla="*/ 10800 h 21600"/>
              </a:gdLst>
              <a:ahLst/>
              <a:cxnLst>
                <a:cxn ang="0">
                  <a:pos x="T0" y="T1"/>
                </a:cxn>
              </a:cxnLst>
              <a:rect l="0" t="0" r="r" b="b"/>
              <a:pathLst>
                <a:path w="21600" h="21600">
                  <a:moveTo>
                    <a:pt x="21600" y="0"/>
                  </a:moveTo>
                  <a:lnTo>
                    <a:pt x="0" y="2700"/>
                  </a:lnTo>
                  <a:lnTo>
                    <a:pt x="0" y="18900"/>
                  </a:lnTo>
                  <a:lnTo>
                    <a:pt x="21600" y="21600"/>
                  </a:lnTo>
                  <a:close/>
                  <a:moveTo>
                    <a:pt x="21600" y="0"/>
                  </a:moveTo>
                </a:path>
              </a:pathLst>
            </a:custGeom>
            <a:solidFill>
              <a:srgbClr val="556C88"/>
            </a:solidFill>
            <a:ln w="25400" cap="flat">
              <a:noFill/>
              <a:miter lim="800000"/>
              <a:headEnd type="none" w="med" len="med"/>
              <a:tailEnd type="none" w="med" len="med"/>
            </a:ln>
          </p:spPr>
          <p:txBody>
            <a:bodyPr lIns="0" tIns="0" rIns="0" bIns="0"/>
            <a:lstStyle/>
            <a:p>
              <a:endParaRPr lang="en-US"/>
            </a:p>
          </p:txBody>
        </p:sp>
        <p:sp>
          <p:nvSpPr>
            <p:cNvPr id="104453" name="AutoShape 5"/>
            <p:cNvSpPr>
              <a:spLocks/>
            </p:cNvSpPr>
            <p:nvPr/>
          </p:nvSpPr>
          <p:spPr bwMode="auto">
            <a:xfrm>
              <a:off x="0" y="588"/>
              <a:ext cx="2880" cy="84"/>
            </a:xfrm>
            <a:custGeom>
              <a:avLst/>
              <a:gdLst>
                <a:gd name="T0" fmla="*/ 10800 w 21600"/>
                <a:gd name="T1" fmla="*/ 10800 h 21600"/>
              </a:gdLst>
              <a:ahLst/>
              <a:cxnLst>
                <a:cxn ang="0">
                  <a:pos x="T0" y="T1"/>
                </a:cxn>
              </a:cxnLst>
              <a:rect l="0" t="0" r="r" b="b"/>
              <a:pathLst>
                <a:path w="21600" h="21600">
                  <a:moveTo>
                    <a:pt x="21600" y="21600"/>
                  </a:moveTo>
                  <a:lnTo>
                    <a:pt x="20970" y="0"/>
                  </a:lnTo>
                  <a:lnTo>
                    <a:pt x="630" y="0"/>
                  </a:lnTo>
                  <a:lnTo>
                    <a:pt x="0" y="21600"/>
                  </a:lnTo>
                  <a:close/>
                  <a:moveTo>
                    <a:pt x="21600" y="21600"/>
                  </a:moveTo>
                </a:path>
              </a:pathLst>
            </a:custGeom>
            <a:solidFill>
              <a:srgbClr val="7190B5"/>
            </a:solidFill>
            <a:ln w="25400" cap="flat">
              <a:noFill/>
              <a:miter lim="800000"/>
              <a:headEnd type="none" w="med" len="med"/>
              <a:tailEnd type="none" w="med" len="med"/>
            </a:ln>
          </p:spPr>
          <p:txBody>
            <a:bodyPr lIns="0" tIns="0" rIns="0" bIns="0"/>
            <a:lstStyle/>
            <a:p>
              <a:endParaRPr lang="en-US"/>
            </a:p>
          </p:txBody>
        </p:sp>
        <p:sp>
          <p:nvSpPr>
            <p:cNvPr id="104454" name="AutoShape 6"/>
            <p:cNvSpPr>
              <a:spLocks/>
            </p:cNvSpPr>
            <p:nvPr/>
          </p:nvSpPr>
          <p:spPr bwMode="auto">
            <a:xfrm>
              <a:off x="0" y="0"/>
              <a:ext cx="2880" cy="672"/>
            </a:xfrm>
            <a:custGeom>
              <a:avLst/>
              <a:gdLst>
                <a:gd name="T0" fmla="*/ 10800 w 21600"/>
                <a:gd name="T1" fmla="*/ 10800 h 21600"/>
              </a:gdLst>
              <a:ahLst/>
              <a:cxnLst>
                <a:cxn ang="0">
                  <a:pos x="T0" y="T1"/>
                </a:cxn>
              </a:cxnLst>
              <a:rect l="0" t="0" r="r" b="b"/>
              <a:pathLst>
                <a:path w="21600" h="21600">
                  <a:moveTo>
                    <a:pt x="630" y="2700"/>
                  </a:moveTo>
                  <a:lnTo>
                    <a:pt x="630" y="18900"/>
                  </a:lnTo>
                  <a:lnTo>
                    <a:pt x="20970" y="18900"/>
                  </a:lnTo>
                  <a:lnTo>
                    <a:pt x="20970" y="2700"/>
                  </a:lnTo>
                  <a:close/>
                  <a:moveTo>
                    <a:pt x="0" y="0"/>
                  </a:moveTo>
                  <a:lnTo>
                    <a:pt x="630" y="2700"/>
                  </a:lnTo>
                  <a:moveTo>
                    <a:pt x="0" y="21600"/>
                  </a:moveTo>
                  <a:lnTo>
                    <a:pt x="630" y="18900"/>
                  </a:lnTo>
                  <a:moveTo>
                    <a:pt x="21600" y="21600"/>
                  </a:moveTo>
                  <a:lnTo>
                    <a:pt x="20970" y="18900"/>
                  </a:lnTo>
                  <a:moveTo>
                    <a:pt x="21600" y="0"/>
                  </a:moveTo>
                  <a:lnTo>
                    <a:pt x="20970" y="2700"/>
                  </a:lnTo>
                </a:path>
              </a:pathLst>
            </a:custGeom>
            <a:noFill/>
            <a:ln w="25400" cap="flat">
              <a:solidFill>
                <a:srgbClr val="385D8A"/>
              </a:solidFill>
              <a:prstDash val="solid"/>
              <a:miter lim="800000"/>
              <a:headEnd type="none" w="med" len="med"/>
              <a:tailEnd type="none" w="med" len="med"/>
            </a:ln>
          </p:spPr>
          <p:txBody>
            <a:bodyPr lIns="0" tIns="0" rIns="0" bIns="0"/>
            <a:lstStyle/>
            <a:p>
              <a:endParaRPr lang="en-US"/>
            </a:p>
          </p:txBody>
        </p:sp>
      </p:grpSp>
      <p:sp>
        <p:nvSpPr>
          <p:cNvPr id="104456" name="Rectangle 8"/>
          <p:cNvSpPr>
            <a:spLocks noChangeArrowheads="1"/>
          </p:cNvSpPr>
          <p:nvPr>
            <p:ph type="title"/>
          </p:nvPr>
        </p:nvSpPr>
        <p:spPr>
          <a:xfrm>
            <a:off x="381000" y="152400"/>
            <a:ext cx="8229600" cy="1447800"/>
          </a:xfrm>
          <a:ln/>
        </p:spPr>
        <p:txBody>
          <a:bodyPr rIns="132080"/>
          <a:lstStyle/>
          <a:p>
            <a:r>
              <a:rPr lang="en-US" sz="3600" b="1"/>
              <a:t>Data Collection</a:t>
            </a:r>
            <a:endParaRPr lang="en-US" sz="3600" b="1">
              <a:ea typeface="ヒラギノ角ゴ ProN W6" charset="0"/>
              <a:cs typeface="ヒラギノ角ゴ ProN W6" charset="0"/>
            </a:endParaRPr>
          </a:p>
        </p:txBody>
      </p:sp>
      <p:sp>
        <p:nvSpPr>
          <p:cNvPr id="104457" name="Rectangle 9"/>
          <p:cNvSpPr>
            <a:spLocks noChangeArrowheads="1"/>
          </p:cNvSpPr>
          <p:nvPr>
            <p:ph type="body" idx="1"/>
          </p:nvPr>
        </p:nvSpPr>
        <p:spPr>
          <a:ln/>
        </p:spPr>
        <p:txBody>
          <a:bodyPr rIns="132080"/>
          <a:lstStyle/>
          <a:p>
            <a:pPr>
              <a:buFont typeface="Arial" charset="0"/>
              <a:buNone/>
            </a:pPr>
            <a:r>
              <a:rPr lang="en-US" sz="2800" b="1"/>
              <a:t>Data sheet for language and play</a:t>
            </a:r>
            <a:endParaRPr lang="en-US" sz="2800" b="1">
              <a:ea typeface="ヒラギノ角ゴ ProN W6" charset="0"/>
              <a:cs typeface="ヒラギノ角ゴ ProN W6" charset="0"/>
            </a:endParaRPr>
          </a:p>
          <a:p>
            <a:pPr>
              <a:buFont typeface="Arial" charset="0"/>
              <a:buNone/>
            </a:pPr>
            <a:r>
              <a:rPr lang="en-US" sz="1400"/>
              <a:t>			</a:t>
            </a:r>
          </a:p>
          <a:p>
            <a:pPr>
              <a:buFont typeface="Arial" charset="0"/>
              <a:buNone/>
            </a:pPr>
            <a:r>
              <a:rPr lang="en-US" sz="2400"/>
              <a:t>Cue:  What adult said or did to elicit a response</a:t>
            </a:r>
          </a:p>
          <a:p>
            <a:pPr>
              <a:buFont typeface="Arial" charset="0"/>
              <a:buNone/>
            </a:pPr>
            <a:endParaRPr lang="en-US" sz="1300">
              <a:ea typeface=".Aqua かな" charset="0"/>
              <a:cs typeface=".Aqua かな" charset="0"/>
            </a:endParaRPr>
          </a:p>
          <a:p>
            <a:pPr>
              <a:buFont typeface="Arial" charset="0"/>
              <a:buNone/>
            </a:pPr>
            <a:r>
              <a:rPr lang="en-US" sz="2400"/>
              <a:t>Response: What student said or did in response to adult’s cue</a:t>
            </a:r>
          </a:p>
          <a:p>
            <a:pPr>
              <a:buFont typeface="Arial" charset="0"/>
              <a:buNone/>
            </a:pPr>
            <a:endParaRPr lang="en-US" sz="1200">
              <a:ea typeface=".Aqua かな" charset="0"/>
              <a:cs typeface=".Aqua かな" charset="0"/>
            </a:endParaRPr>
          </a:p>
          <a:p>
            <a:pPr>
              <a:buFont typeface="Arial" charset="0"/>
              <a:buNone/>
            </a:pPr>
            <a:r>
              <a:rPr lang="en-US" sz="2400"/>
              <a:t>Comments: Document any prompting used 	   and whether the student’s response was 		 imitated (im) or spontaneous (sp) </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3" name="Group 1"/>
          <p:cNvGraphicFramePr>
            <a:graphicFrameLocks noGrp="1"/>
          </p:cNvGraphicFramePr>
          <p:nvPr/>
        </p:nvGraphicFramePr>
        <p:xfrm>
          <a:off x="228600" y="1371600"/>
          <a:ext cx="8610600" cy="5105400"/>
        </p:xfrm>
        <a:graphic>
          <a:graphicData uri="http://schemas.openxmlformats.org/drawingml/2006/table">
            <a:tbl>
              <a:tblPr/>
              <a:tblGrid>
                <a:gridCol w="877888"/>
                <a:gridCol w="887412"/>
                <a:gridCol w="2127250"/>
                <a:gridCol w="1828800"/>
                <a:gridCol w="2889250"/>
              </a:tblGrid>
              <a:tr h="506413">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chemeClr val="tx1"/>
                          </a:solidFill>
                          <a:effectLst/>
                          <a:latin typeface="Comic Sans MS Bold" charset="0"/>
                          <a:ea typeface="Comic Sans MS Bold" charset="0"/>
                          <a:cs typeface="Comic Sans MS Bold" charset="0"/>
                          <a:sym typeface="Comic Sans MS Bold" charset="0"/>
                        </a:rPr>
                        <a:t>Staff Initials</a:t>
                      </a:r>
                    </a:p>
                  </a:txBody>
                  <a:tcPr marL="50800" marR="50800" marT="50800" marB="508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chemeClr val="tx1"/>
                          </a:solidFill>
                          <a:effectLst/>
                          <a:latin typeface="Comic Sans MS Bold" charset="0"/>
                          <a:ea typeface="Comic Sans MS Bold" charset="0"/>
                          <a:cs typeface="Comic Sans MS Bold" charset="0"/>
                          <a:sym typeface="Comic Sans MS Bold" charset="0"/>
                        </a:rPr>
                        <a:t>Date</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chemeClr val="tx1"/>
                          </a:solidFill>
                          <a:effectLst/>
                          <a:latin typeface="Comic Sans MS Bold" charset="0"/>
                          <a:ea typeface="Comic Sans MS Bold" charset="0"/>
                          <a:cs typeface="Comic Sans MS Bold" charset="0"/>
                          <a:sym typeface="Comic Sans MS Bold" charset="0"/>
                        </a:rPr>
                        <a:t>Cue</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chemeClr val="tx1"/>
                          </a:solidFill>
                          <a:effectLst/>
                          <a:latin typeface="Comic Sans MS Bold" charset="0"/>
                          <a:ea typeface="Comic Sans MS Bold" charset="0"/>
                          <a:cs typeface="Comic Sans MS Bold" charset="0"/>
                          <a:sym typeface="Comic Sans MS Bold" charset="0"/>
                        </a:rPr>
                        <a:t>Response</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chemeClr val="tx1"/>
                          </a:solidFill>
                          <a:effectLst/>
                          <a:latin typeface="Comic Sans MS Bold" charset="0"/>
                          <a:ea typeface="Comic Sans MS Bold" charset="0"/>
                          <a:cs typeface="Comic Sans MS Bold" charset="0"/>
                          <a:sym typeface="Comic Sans MS Bold" charset="0"/>
                        </a:rPr>
                        <a:t>Comments</a:t>
                      </a:r>
                    </a:p>
                  </a:txBody>
                  <a:tcPr marL="50800" marR="50800" marT="50800" marB="508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4675">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4675">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4675">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4675">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6263">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4675">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4675">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4675">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2800" b="0" i="0" u="none" strike="noStrike" cap="none" normalizeH="0" baseline="0" smtClean="0">
                        <a:ln>
                          <a:noFill/>
                        </a:ln>
                        <a:solidFill>
                          <a:schemeClr val="tx1"/>
                        </a:solidFill>
                        <a:effectLst/>
                        <a:latin typeface="Lucida Grande" charset="0"/>
                        <a:ea typeface="ヒラギノ角ゴ ProN W3" charset="0"/>
                        <a:cs typeface="ヒラギノ角ゴ ProN W3" charset="0"/>
                        <a:sym typeface="Lucida Grande" charset="0"/>
                      </a:endParaRPr>
                    </a:p>
                  </a:txBody>
                  <a:tcPr marL="50800" marR="50800" marT="50800" marB="508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5623" name="Rectangle 151"/>
          <p:cNvSpPr>
            <a:spLocks/>
          </p:cNvSpPr>
          <p:nvPr/>
        </p:nvSpPr>
        <p:spPr bwMode="auto">
          <a:xfrm>
            <a:off x="228600" y="228600"/>
            <a:ext cx="8547100" cy="889000"/>
          </a:xfrm>
          <a:prstGeom prst="rect">
            <a:avLst/>
          </a:prstGeom>
          <a:noFill/>
          <a:ln w="12700" cap="flat">
            <a:noFill/>
            <a:miter lim="800000"/>
            <a:headEnd type="none" w="med" len="med"/>
            <a:tailEnd type="none" w="med" len="med"/>
          </a:ln>
        </p:spPr>
        <p:txBody>
          <a:bodyPr lIns="0" tIns="0" rIns="40639" bIns="0"/>
          <a:lstStyle/>
          <a:p>
            <a:pPr marL="39688" algn="ctr"/>
            <a:r>
              <a:rPr lang="en-US">
                <a:solidFill>
                  <a:schemeClr val="tx1"/>
                </a:solidFill>
                <a:cs typeface="Arial" charset="0"/>
              </a:rPr>
              <a:t>PRT Data Sheet For Tracking Play or Language</a:t>
            </a:r>
          </a:p>
          <a:p>
            <a:pPr marL="39688"/>
            <a:r>
              <a:rPr lang="en-US">
                <a:solidFill>
                  <a:schemeClr val="tx1"/>
                </a:solidFill>
                <a:latin typeface="Arial Bold" charset="0"/>
                <a:cs typeface="Arial Bold" charset="0"/>
                <a:sym typeface="Arial Bold" charset="0"/>
              </a:rPr>
              <a:t>Student Name: __________________________________________________</a:t>
            </a:r>
          </a:p>
          <a:p>
            <a:pPr marL="39688"/>
            <a:r>
              <a:rPr lang="en-US">
                <a:solidFill>
                  <a:schemeClr val="tx1"/>
                </a:solidFill>
                <a:latin typeface="Arial Bold" charset="0"/>
                <a:cs typeface="Arial Bold" charset="0"/>
                <a:sym typeface="Arial Bold" charset="0"/>
              </a:rPr>
              <a:t>Target(s): ______________________________________________________</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503" name="Group 7"/>
          <p:cNvGrpSpPr>
            <a:grpSpLocks/>
          </p:cNvGrpSpPr>
          <p:nvPr/>
        </p:nvGrpSpPr>
        <p:grpSpPr bwMode="auto">
          <a:xfrm>
            <a:off x="1066800" y="304800"/>
            <a:ext cx="6934200" cy="1219200"/>
            <a:chOff x="0" y="0"/>
            <a:chExt cx="4368" cy="768"/>
          </a:xfrm>
        </p:grpSpPr>
        <p:sp>
          <p:nvSpPr>
            <p:cNvPr id="106497" name="AutoShape 1"/>
            <p:cNvSpPr>
              <a:spLocks/>
            </p:cNvSpPr>
            <p:nvPr/>
          </p:nvSpPr>
          <p:spPr bwMode="auto">
            <a:xfrm>
              <a:off x="0" y="0"/>
              <a:ext cx="4368" cy="768"/>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8EB4E3"/>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106498" name="AutoShape 2"/>
            <p:cNvSpPr>
              <a:spLocks/>
            </p:cNvSpPr>
            <p:nvPr/>
          </p:nvSpPr>
          <p:spPr bwMode="auto">
            <a:xfrm>
              <a:off x="0" y="0"/>
              <a:ext cx="4368" cy="96"/>
            </a:xfrm>
            <a:custGeom>
              <a:avLst/>
              <a:gdLst>
                <a:gd name="T0" fmla="*/ 10800 w 21600"/>
                <a:gd name="T1" fmla="*/ 10800 h 21600"/>
              </a:gdLst>
              <a:ahLst/>
              <a:cxnLst>
                <a:cxn ang="0">
                  <a:pos x="T0" y="T1"/>
                </a:cxn>
              </a:cxnLst>
              <a:rect l="0" t="0" r="r" b="b"/>
              <a:pathLst>
                <a:path w="21600" h="21600">
                  <a:moveTo>
                    <a:pt x="0" y="0"/>
                  </a:moveTo>
                  <a:lnTo>
                    <a:pt x="475" y="21600"/>
                  </a:lnTo>
                  <a:lnTo>
                    <a:pt x="21125" y="21600"/>
                  </a:lnTo>
                  <a:lnTo>
                    <a:pt x="21600" y="0"/>
                  </a:lnTo>
                  <a:close/>
                  <a:moveTo>
                    <a:pt x="0" y="0"/>
                  </a:moveTo>
                </a:path>
              </a:pathLst>
            </a:custGeom>
            <a:solidFill>
              <a:srgbClr val="A4C3E8"/>
            </a:solidFill>
            <a:ln w="25400" cap="flat">
              <a:noFill/>
              <a:miter lim="800000"/>
              <a:headEnd type="none" w="med" len="med"/>
              <a:tailEnd type="none" w="med" len="med"/>
            </a:ln>
          </p:spPr>
          <p:txBody>
            <a:bodyPr lIns="0" tIns="0" rIns="0" bIns="0"/>
            <a:lstStyle/>
            <a:p>
              <a:endParaRPr lang="en-US"/>
            </a:p>
          </p:txBody>
        </p:sp>
        <p:sp>
          <p:nvSpPr>
            <p:cNvPr id="106499" name="AutoShape 3"/>
            <p:cNvSpPr>
              <a:spLocks/>
            </p:cNvSpPr>
            <p:nvPr/>
          </p:nvSpPr>
          <p:spPr bwMode="auto">
            <a:xfrm>
              <a:off x="0" y="0"/>
              <a:ext cx="96" cy="768"/>
            </a:xfrm>
            <a:custGeom>
              <a:avLst/>
              <a:gdLst>
                <a:gd name="T0" fmla="*/ 10800 w 21600"/>
                <a:gd name="T1" fmla="*/ 10800 h 21600"/>
              </a:gdLst>
              <a:ahLst/>
              <a:cxnLst>
                <a:cxn ang="0">
                  <a:pos x="T0" y="T1"/>
                </a:cxn>
              </a:cxnLst>
              <a:rect l="0" t="0" r="r" b="b"/>
              <a:pathLst>
                <a:path w="21600" h="21600">
                  <a:moveTo>
                    <a:pt x="0" y="0"/>
                  </a:moveTo>
                  <a:lnTo>
                    <a:pt x="21600" y="2700"/>
                  </a:lnTo>
                  <a:lnTo>
                    <a:pt x="21600" y="18900"/>
                  </a:lnTo>
                  <a:lnTo>
                    <a:pt x="0" y="21600"/>
                  </a:lnTo>
                  <a:close/>
                  <a:moveTo>
                    <a:pt x="0" y="0"/>
                  </a:moveTo>
                </a:path>
              </a:pathLst>
            </a:custGeom>
            <a:solidFill>
              <a:srgbClr val="BBD2EE"/>
            </a:solidFill>
            <a:ln w="25400" cap="flat">
              <a:noFill/>
              <a:miter lim="800000"/>
              <a:headEnd type="none" w="med" len="med"/>
              <a:tailEnd type="none" w="med" len="med"/>
            </a:ln>
          </p:spPr>
          <p:txBody>
            <a:bodyPr lIns="0" tIns="0" rIns="0" bIns="0"/>
            <a:lstStyle/>
            <a:p>
              <a:endParaRPr lang="en-US"/>
            </a:p>
          </p:txBody>
        </p:sp>
        <p:sp>
          <p:nvSpPr>
            <p:cNvPr id="106500" name="AutoShape 4"/>
            <p:cNvSpPr>
              <a:spLocks/>
            </p:cNvSpPr>
            <p:nvPr/>
          </p:nvSpPr>
          <p:spPr bwMode="auto">
            <a:xfrm>
              <a:off x="4272" y="0"/>
              <a:ext cx="96" cy="768"/>
            </a:xfrm>
            <a:custGeom>
              <a:avLst/>
              <a:gdLst>
                <a:gd name="T0" fmla="*/ 10800 w 21600"/>
                <a:gd name="T1" fmla="*/ 10800 h 21600"/>
              </a:gdLst>
              <a:ahLst/>
              <a:cxnLst>
                <a:cxn ang="0">
                  <a:pos x="T0" y="T1"/>
                </a:cxn>
              </a:cxnLst>
              <a:rect l="0" t="0" r="r" b="b"/>
              <a:pathLst>
                <a:path w="21600" h="21600">
                  <a:moveTo>
                    <a:pt x="21600" y="0"/>
                  </a:moveTo>
                  <a:lnTo>
                    <a:pt x="0" y="2700"/>
                  </a:lnTo>
                  <a:lnTo>
                    <a:pt x="0" y="18900"/>
                  </a:lnTo>
                  <a:lnTo>
                    <a:pt x="21600" y="21600"/>
                  </a:lnTo>
                  <a:close/>
                  <a:moveTo>
                    <a:pt x="21600" y="0"/>
                  </a:moveTo>
                </a:path>
              </a:pathLst>
            </a:custGeom>
            <a:solidFill>
              <a:srgbClr val="556C88"/>
            </a:solidFill>
            <a:ln w="25400" cap="flat">
              <a:noFill/>
              <a:miter lim="800000"/>
              <a:headEnd type="none" w="med" len="med"/>
              <a:tailEnd type="none" w="med" len="med"/>
            </a:ln>
          </p:spPr>
          <p:txBody>
            <a:bodyPr lIns="0" tIns="0" rIns="0" bIns="0"/>
            <a:lstStyle/>
            <a:p>
              <a:endParaRPr lang="en-US"/>
            </a:p>
          </p:txBody>
        </p:sp>
        <p:sp>
          <p:nvSpPr>
            <p:cNvPr id="106501" name="AutoShape 5"/>
            <p:cNvSpPr>
              <a:spLocks/>
            </p:cNvSpPr>
            <p:nvPr/>
          </p:nvSpPr>
          <p:spPr bwMode="auto">
            <a:xfrm>
              <a:off x="0" y="672"/>
              <a:ext cx="4368" cy="96"/>
            </a:xfrm>
            <a:custGeom>
              <a:avLst/>
              <a:gdLst>
                <a:gd name="T0" fmla="*/ 10800 w 21600"/>
                <a:gd name="T1" fmla="*/ 10800 h 21600"/>
              </a:gdLst>
              <a:ahLst/>
              <a:cxnLst>
                <a:cxn ang="0">
                  <a:pos x="T0" y="T1"/>
                </a:cxn>
              </a:cxnLst>
              <a:rect l="0" t="0" r="r" b="b"/>
              <a:pathLst>
                <a:path w="21600" h="21600">
                  <a:moveTo>
                    <a:pt x="21600" y="21600"/>
                  </a:moveTo>
                  <a:lnTo>
                    <a:pt x="21125" y="0"/>
                  </a:lnTo>
                  <a:lnTo>
                    <a:pt x="475" y="0"/>
                  </a:lnTo>
                  <a:lnTo>
                    <a:pt x="0" y="21600"/>
                  </a:lnTo>
                  <a:close/>
                  <a:moveTo>
                    <a:pt x="21600" y="21600"/>
                  </a:moveTo>
                </a:path>
              </a:pathLst>
            </a:custGeom>
            <a:solidFill>
              <a:srgbClr val="7190B5"/>
            </a:solidFill>
            <a:ln w="25400" cap="flat">
              <a:noFill/>
              <a:miter lim="800000"/>
              <a:headEnd type="none" w="med" len="med"/>
              <a:tailEnd type="none" w="med" len="med"/>
            </a:ln>
          </p:spPr>
          <p:txBody>
            <a:bodyPr lIns="0" tIns="0" rIns="0" bIns="0"/>
            <a:lstStyle/>
            <a:p>
              <a:endParaRPr lang="en-US"/>
            </a:p>
          </p:txBody>
        </p:sp>
        <p:sp>
          <p:nvSpPr>
            <p:cNvPr id="106502" name="AutoShape 6"/>
            <p:cNvSpPr>
              <a:spLocks/>
            </p:cNvSpPr>
            <p:nvPr/>
          </p:nvSpPr>
          <p:spPr bwMode="auto">
            <a:xfrm>
              <a:off x="0" y="0"/>
              <a:ext cx="4368" cy="768"/>
            </a:xfrm>
            <a:custGeom>
              <a:avLst/>
              <a:gdLst>
                <a:gd name="T0" fmla="*/ 10800 w 21600"/>
                <a:gd name="T1" fmla="*/ 10800 h 21600"/>
              </a:gdLst>
              <a:ahLst/>
              <a:cxnLst>
                <a:cxn ang="0">
                  <a:pos x="T0" y="T1"/>
                </a:cxn>
              </a:cxnLst>
              <a:rect l="0" t="0" r="r" b="b"/>
              <a:pathLst>
                <a:path w="21600" h="21600">
                  <a:moveTo>
                    <a:pt x="475" y="2700"/>
                  </a:moveTo>
                  <a:lnTo>
                    <a:pt x="475" y="18900"/>
                  </a:lnTo>
                  <a:lnTo>
                    <a:pt x="21125" y="18900"/>
                  </a:lnTo>
                  <a:lnTo>
                    <a:pt x="21125" y="2700"/>
                  </a:lnTo>
                  <a:close/>
                  <a:moveTo>
                    <a:pt x="0" y="0"/>
                  </a:moveTo>
                  <a:lnTo>
                    <a:pt x="475" y="2700"/>
                  </a:lnTo>
                  <a:moveTo>
                    <a:pt x="0" y="21600"/>
                  </a:moveTo>
                  <a:lnTo>
                    <a:pt x="475" y="18900"/>
                  </a:lnTo>
                  <a:moveTo>
                    <a:pt x="21600" y="21600"/>
                  </a:moveTo>
                  <a:lnTo>
                    <a:pt x="21125" y="18900"/>
                  </a:lnTo>
                  <a:moveTo>
                    <a:pt x="21600" y="0"/>
                  </a:moveTo>
                  <a:lnTo>
                    <a:pt x="21125" y="2700"/>
                  </a:lnTo>
                </a:path>
              </a:pathLst>
            </a:custGeom>
            <a:noFill/>
            <a:ln w="25400" cap="flat">
              <a:solidFill>
                <a:srgbClr val="385D8A"/>
              </a:solidFill>
              <a:prstDash val="solid"/>
              <a:miter lim="800000"/>
              <a:headEnd type="none" w="med" len="med"/>
              <a:tailEnd type="none" w="med" len="med"/>
            </a:ln>
          </p:spPr>
          <p:txBody>
            <a:bodyPr lIns="0" tIns="0" rIns="0" bIns="0"/>
            <a:lstStyle/>
            <a:p>
              <a:endParaRPr lang="en-US"/>
            </a:p>
          </p:txBody>
        </p:sp>
      </p:grpSp>
      <p:sp>
        <p:nvSpPr>
          <p:cNvPr id="106504" name="Rectangle 8"/>
          <p:cNvSpPr>
            <a:spLocks noChangeArrowheads="1"/>
          </p:cNvSpPr>
          <p:nvPr>
            <p:ph type="title"/>
          </p:nvPr>
        </p:nvSpPr>
        <p:spPr>
          <a:xfrm>
            <a:off x="381000" y="106363"/>
            <a:ext cx="8229600" cy="1646237"/>
          </a:xfrm>
          <a:ln/>
        </p:spPr>
        <p:txBody>
          <a:bodyPr rIns="132080"/>
          <a:lstStyle/>
          <a:p>
            <a:r>
              <a:rPr lang="en-US" sz="3600" b="1"/>
              <a:t>Assess Progress Regularly</a:t>
            </a:r>
            <a:endParaRPr lang="en-US" sz="3600" b="1">
              <a:ea typeface="ヒラギノ角ゴ ProN W6" charset="0"/>
              <a:cs typeface="ヒラギノ角ゴ ProN W6" charset="0"/>
            </a:endParaRPr>
          </a:p>
        </p:txBody>
      </p:sp>
      <p:sp>
        <p:nvSpPr>
          <p:cNvPr id="106505" name="Rectangle 9"/>
          <p:cNvSpPr>
            <a:spLocks noChangeArrowheads="1"/>
          </p:cNvSpPr>
          <p:nvPr>
            <p:ph type="body" idx="1"/>
          </p:nvPr>
        </p:nvSpPr>
        <p:spPr>
          <a:xfrm>
            <a:off x="457200" y="1752600"/>
            <a:ext cx="8229600" cy="5105400"/>
          </a:xfrm>
          <a:ln/>
        </p:spPr>
        <p:txBody>
          <a:bodyPr rIns="132080"/>
          <a:lstStyle/>
          <a:p>
            <a:pPr>
              <a:buFont typeface="Arial" charset="0"/>
              <a:buNone/>
            </a:pPr>
            <a:r>
              <a:rPr lang="en-US"/>
              <a:t>- </a:t>
            </a:r>
            <a:r>
              <a:rPr lang="en-US" sz="2400"/>
              <a:t>Moving between levels in PRT is a flexible process due to day to day variability in: 	</a:t>
            </a:r>
          </a:p>
          <a:p>
            <a:pPr>
              <a:buFont typeface="Arial" charset="0"/>
              <a:buNone/>
            </a:pPr>
            <a:r>
              <a:rPr lang="en-US" sz="2400"/>
              <a:t>         -student motivation</a:t>
            </a:r>
          </a:p>
          <a:p>
            <a:pPr>
              <a:buFont typeface="Arial" charset="0"/>
              <a:buNone/>
            </a:pPr>
            <a:r>
              <a:rPr lang="en-US" sz="2400"/>
              <a:t>		-ability to perform tasks</a:t>
            </a:r>
          </a:p>
          <a:p>
            <a:pPr>
              <a:buFont typeface="Arial" charset="0"/>
              <a:buNone/>
            </a:pPr>
            <a:r>
              <a:rPr lang="en-US" sz="2400"/>
              <a:t>		-student stress level</a:t>
            </a:r>
          </a:p>
          <a:p>
            <a:pPr>
              <a:buFont typeface="Arial" charset="0"/>
              <a:buNone/>
            </a:pPr>
            <a:endParaRPr lang="en-US" sz="2400"/>
          </a:p>
          <a:p>
            <a:pPr>
              <a:buFont typeface="Arial" charset="0"/>
              <a:buNone/>
            </a:pPr>
            <a:r>
              <a:rPr lang="en-US" sz="2400"/>
              <a:t>- Students typically move back and forth from one level to the next before finally settling in at the higher level</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
          <p:cNvSpPr>
            <a:spLocks noChangeArrowheads="1"/>
          </p:cNvSpPr>
          <p:nvPr>
            <p:ph type="title"/>
          </p:nvPr>
        </p:nvSpPr>
        <p:spPr>
          <a:xfrm>
            <a:off x="457200" y="0"/>
            <a:ext cx="8229600" cy="1692275"/>
          </a:xfrm>
          <a:ln/>
        </p:spPr>
        <p:txBody>
          <a:bodyPr rIns="132080"/>
          <a:lstStyle/>
          <a:p>
            <a:r>
              <a:rPr lang="en-US" sz="3600"/>
              <a:t>PRT Takes Patience &amp; Practice!</a:t>
            </a:r>
          </a:p>
        </p:txBody>
      </p:sp>
      <p:sp>
        <p:nvSpPr>
          <p:cNvPr id="107522" name="Rectangle 2"/>
          <p:cNvSpPr>
            <a:spLocks noChangeArrowheads="1"/>
          </p:cNvSpPr>
          <p:nvPr>
            <p:ph type="body" idx="1"/>
          </p:nvPr>
        </p:nvSpPr>
        <p:spPr>
          <a:xfrm>
            <a:off x="457200" y="2332038"/>
            <a:ext cx="8229600" cy="4525962"/>
          </a:xfrm>
          <a:ln/>
        </p:spPr>
        <p:txBody>
          <a:bodyPr rIns="132080"/>
          <a:lstStyle/>
          <a:p>
            <a:r>
              <a:rPr lang="en-US" sz="2400" b="1" u="sng"/>
              <a:t>Learn by doing</a:t>
            </a:r>
            <a:endParaRPr lang="en-US" sz="2400" b="1" u="sng">
              <a:ea typeface="ヒラギノ角ゴ ProN W6" charset="0"/>
              <a:cs typeface="ヒラギノ角ゴ ProN W6" charset="0"/>
            </a:endParaRPr>
          </a:p>
          <a:p>
            <a:endParaRPr lang="en-US" sz="1200" b="1" u="sng">
              <a:ea typeface="ヒラギノ角ゴ ProN W6" charset="0"/>
              <a:cs typeface="ヒラギノ角ゴ ProN W6" charset="0"/>
            </a:endParaRPr>
          </a:p>
          <a:p>
            <a:r>
              <a:rPr lang="en-US" sz="2400"/>
              <a:t>PRT looks easy…but it isn’t at first</a:t>
            </a:r>
          </a:p>
          <a:p>
            <a:endParaRPr lang="en-US" sz="1200">
              <a:ea typeface=".Aqua かな" charset="0"/>
              <a:cs typeface=".Aqua かな" charset="0"/>
            </a:endParaRPr>
          </a:p>
          <a:p>
            <a:r>
              <a:rPr lang="en-US" sz="2400"/>
              <a:t>Anxiety is to be expected…but will go away in time</a:t>
            </a:r>
          </a:p>
          <a:p>
            <a:endParaRPr lang="en-US" sz="1200">
              <a:ea typeface=".Aqua かな" charset="0"/>
              <a:cs typeface=".Aqua かな" charset="0"/>
            </a:endParaRPr>
          </a:p>
          <a:p>
            <a:r>
              <a:rPr lang="en-US" sz="2400"/>
              <a:t>Ask for feedback</a:t>
            </a:r>
          </a:p>
          <a:p>
            <a:endParaRPr lang="en-US" sz="1200">
              <a:ea typeface=".Aqua かな" charset="0"/>
              <a:cs typeface=".Aqua かな" charset="0"/>
            </a:endParaRPr>
          </a:p>
          <a:p>
            <a:r>
              <a:rPr lang="en-US" sz="2400"/>
              <a:t>Video tape your sessions </a:t>
            </a:r>
          </a:p>
          <a:p>
            <a:endParaRPr lang="en-US" sz="1200">
              <a:ea typeface=".Aqua かな" charset="0"/>
              <a:cs typeface=".Aqua かな" charset="0"/>
            </a:endParaRPr>
          </a:p>
          <a:p>
            <a:r>
              <a:rPr lang="en-US" sz="2400"/>
              <a:t>We all learn from modeling:  Watch others</a:t>
            </a:r>
          </a:p>
        </p:txBody>
      </p:sp>
      <p:pic>
        <p:nvPicPr>
          <p:cNvPr id="107523" name="Picture 3"/>
          <p:cNvPicPr>
            <a:picLocks noChangeArrowheads="1"/>
          </p:cNvPicPr>
          <p:nvPr/>
        </p:nvPicPr>
        <p:blipFill>
          <a:blip r:embed="rId2" cstate="print"/>
          <a:srcRect/>
          <a:stretch>
            <a:fillRect/>
          </a:stretch>
        </p:blipFill>
        <p:spPr bwMode="auto">
          <a:xfrm>
            <a:off x="6083300" y="1270000"/>
            <a:ext cx="2514600" cy="1885950"/>
          </a:xfrm>
          <a:prstGeom prst="rect">
            <a:avLst/>
          </a:prstGeom>
          <a:noFill/>
          <a:ln w="9525" cap="flat">
            <a:noFill/>
            <a:miter lim="800000"/>
            <a:headEnd/>
            <a:tailEnd/>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a:off x="6553200" y="6245225"/>
            <a:ext cx="2146300" cy="304800"/>
          </a:xfrm>
          <a:prstGeom prst="rect">
            <a:avLst/>
          </a:prstGeom>
          <a:noFill/>
          <a:ln w="12700" cap="flat">
            <a:noFill/>
            <a:miter lim="800000"/>
            <a:headEnd type="none" w="med" len="med"/>
            <a:tailEnd type="none" w="med" len="med"/>
          </a:ln>
        </p:spPr>
        <p:txBody>
          <a:bodyPr lIns="0" tIns="0" rIns="40639" bIns="0"/>
          <a:lstStyle/>
          <a:p>
            <a:pPr marL="39688" algn="r"/>
            <a:r>
              <a:rPr lang="en-US" sz="1400">
                <a:solidFill>
                  <a:schemeClr val="tx1"/>
                </a:solidFill>
                <a:cs typeface="Arial" charset="0"/>
              </a:rPr>
              <a:t>12</a:t>
            </a:r>
          </a:p>
        </p:txBody>
      </p:sp>
      <p:sp>
        <p:nvSpPr>
          <p:cNvPr id="14338" name="Rectangle 2"/>
          <p:cNvSpPr>
            <a:spLocks noChangeArrowheads="1"/>
          </p:cNvSpPr>
          <p:nvPr>
            <p:ph type="title"/>
          </p:nvPr>
        </p:nvSpPr>
        <p:spPr>
          <a:ln/>
        </p:spPr>
        <p:txBody>
          <a:bodyPr rIns="132080"/>
          <a:lstStyle/>
          <a:p>
            <a:r>
              <a:rPr lang="en-US" sz="3200"/>
              <a:t>Review Environment/Develop Supports and Adaptations for Independence</a:t>
            </a:r>
          </a:p>
        </p:txBody>
      </p:sp>
      <p:sp>
        <p:nvSpPr>
          <p:cNvPr id="14339" name="Rectangle 3"/>
          <p:cNvSpPr>
            <a:spLocks noChangeArrowheads="1"/>
          </p:cNvSpPr>
          <p:nvPr>
            <p:ph type="body" idx="1"/>
          </p:nvPr>
        </p:nvSpPr>
        <p:spPr>
          <a:ln/>
        </p:spPr>
        <p:txBody>
          <a:bodyPr rIns="132080"/>
          <a:lstStyle/>
          <a:p>
            <a:pPr>
              <a:buFont typeface="Arial" charset="0"/>
              <a:buNone/>
            </a:pPr>
            <a:endParaRPr lang="en-US" sz="2800"/>
          </a:p>
          <a:p>
            <a:r>
              <a:rPr lang="en-US" sz="2800"/>
              <a:t>Problem: Children with autism have difficulty discriminating relevant/irrelevant stimuli and these students may benefit from visual-spatial supports to clarify/augment natural cues</a:t>
            </a:r>
          </a:p>
          <a:p>
            <a:r>
              <a:rPr lang="en-US" sz="2800"/>
              <a:t>Goal: Develop systems that can eventually be self-managed and used throughout life</a:t>
            </a:r>
          </a:p>
          <a:p>
            <a:r>
              <a:rPr lang="en-US" sz="2800"/>
              <a:t>Solution: Create and use environmental supports such as visual schedules</a:t>
            </a:r>
          </a:p>
        </p:txBody>
      </p:sp>
      <p:sp>
        <p:nvSpPr>
          <p:cNvPr id="14340" name="Line 4"/>
          <p:cNvSpPr>
            <a:spLocks noChangeShapeType="1"/>
          </p:cNvSpPr>
          <p:nvPr/>
        </p:nvSpPr>
        <p:spPr bwMode="auto">
          <a:xfrm>
            <a:off x="685800" y="1676400"/>
            <a:ext cx="8001000" cy="1588"/>
          </a:xfrm>
          <a:prstGeom prst="line">
            <a:avLst/>
          </a:prstGeom>
          <a:noFill/>
          <a:ln w="9525"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A03A6AFC-74DB-4EDB-A23D-8284B57A62CB}" type="slidenum">
              <a:rPr lang="en-US"/>
              <a:pPr/>
              <a:t>90</a:t>
            </a:fld>
            <a:endParaRPr lang="en-US"/>
          </a:p>
        </p:txBody>
      </p:sp>
      <p:sp>
        <p:nvSpPr>
          <p:cNvPr id="108545" name="Rectangle 1"/>
          <p:cNvSpPr>
            <a:spLocks noChangeArrowheads="1"/>
          </p:cNvSpPr>
          <p:nvPr>
            <p:ph type="title"/>
          </p:nvPr>
        </p:nvSpPr>
        <p:spPr>
          <a:xfrm>
            <a:off x="381000" y="152400"/>
            <a:ext cx="8229600" cy="1447800"/>
          </a:xfrm>
          <a:ln/>
        </p:spPr>
        <p:txBody>
          <a:bodyPr rIns="132080"/>
          <a:lstStyle/>
          <a:p>
            <a:r>
              <a:rPr lang="en-US">
                <a:ea typeface="Lucida Grande" charset="0"/>
                <a:cs typeface="Lucida Grande" charset="0"/>
              </a:rPr>
              <a:t>Correct Response</a:t>
            </a:r>
            <a:endParaRPr lang="en-US"/>
          </a:p>
        </p:txBody>
      </p:sp>
      <p:sp>
        <p:nvSpPr>
          <p:cNvPr id="108546" name="Rectangle 2"/>
          <p:cNvSpPr>
            <a:spLocks/>
          </p:cNvSpPr>
          <p:nvPr/>
        </p:nvSpPr>
        <p:spPr bwMode="auto">
          <a:xfrm>
            <a:off x="7462838" y="6245225"/>
            <a:ext cx="312737" cy="304800"/>
          </a:xfrm>
          <a:prstGeom prst="rect">
            <a:avLst/>
          </a:prstGeom>
          <a:noFill/>
          <a:ln w="12700" cap="flat">
            <a:noFill/>
            <a:miter lim="800000"/>
            <a:headEnd type="none" w="med" len="med"/>
            <a:tailEnd type="none" w="med" len="med"/>
          </a:ln>
        </p:spPr>
        <p:txBody>
          <a:bodyPr wrap="none" lIns="0" tIns="0" rIns="0" bIns="0">
            <a:spAutoFit/>
          </a:bodyPr>
          <a:lstStyle/>
          <a:p>
            <a:pPr algn="ctr"/>
            <a:r>
              <a:rPr lang="en-US" sz="1400">
                <a:solidFill>
                  <a:schemeClr val="tx1"/>
                </a:solidFill>
                <a:cs typeface="Arial" charset="0"/>
              </a:rPr>
              <a:t>24</a:t>
            </a:r>
          </a:p>
        </p:txBody>
      </p:sp>
      <p:sp>
        <p:nvSpPr>
          <p:cNvPr id="108547" name="Rectangle 3"/>
          <p:cNvSpPr>
            <a:spLocks/>
          </p:cNvSpPr>
          <p:nvPr/>
        </p:nvSpPr>
        <p:spPr bwMode="auto">
          <a:xfrm>
            <a:off x="7513638" y="6392863"/>
            <a:ext cx="211137" cy="292100"/>
          </a:xfrm>
          <a:prstGeom prst="rect">
            <a:avLst/>
          </a:prstGeom>
          <a:noFill/>
          <a:ln w="12700" cap="flat">
            <a:noFill/>
            <a:miter lim="800000"/>
            <a:headEnd type="none" w="med" len="med"/>
            <a:tailEnd type="none" w="med" len="med"/>
          </a:ln>
        </p:spPr>
        <p:txBody>
          <a:bodyPr wrap="none" lIns="0" tIns="0" rIns="0" bIns="0" anchor="ctr">
            <a:spAutoFit/>
          </a:bodyPr>
          <a:lstStyle/>
          <a:p>
            <a:pPr algn="ctr"/>
            <a:r>
              <a:rPr lang="en-US" sz="1200">
                <a:solidFill>
                  <a:srgbClr val="898989"/>
                </a:solidFill>
                <a:latin typeface="Lucida Grande" charset="0"/>
                <a:ea typeface="Lucida Grande" charset="0"/>
                <a:cs typeface="Lucida Grande" charset="0"/>
                <a:sym typeface="Lucida Grande" charset="0"/>
              </a:rPr>
              <a:t>4</a:t>
            </a:r>
          </a:p>
        </p:txBody>
      </p:sp>
      <p:grpSp>
        <p:nvGrpSpPr>
          <p:cNvPr id="108554" name="Group 10"/>
          <p:cNvGrpSpPr>
            <a:grpSpLocks/>
          </p:cNvGrpSpPr>
          <p:nvPr/>
        </p:nvGrpSpPr>
        <p:grpSpPr bwMode="auto">
          <a:xfrm>
            <a:off x="2057400" y="457200"/>
            <a:ext cx="5181600" cy="914400"/>
            <a:chOff x="0" y="0"/>
            <a:chExt cx="3264" cy="576"/>
          </a:xfrm>
        </p:grpSpPr>
        <p:sp>
          <p:nvSpPr>
            <p:cNvPr id="108548" name="AutoShape 4"/>
            <p:cNvSpPr>
              <a:spLocks/>
            </p:cNvSpPr>
            <p:nvPr/>
          </p:nvSpPr>
          <p:spPr bwMode="auto">
            <a:xfrm>
              <a:off x="0" y="0"/>
              <a:ext cx="3264" cy="576"/>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8EB4E3"/>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108549" name="AutoShape 5"/>
            <p:cNvSpPr>
              <a:spLocks/>
            </p:cNvSpPr>
            <p:nvPr/>
          </p:nvSpPr>
          <p:spPr bwMode="auto">
            <a:xfrm>
              <a:off x="0" y="0"/>
              <a:ext cx="3264" cy="72"/>
            </a:xfrm>
            <a:custGeom>
              <a:avLst/>
              <a:gdLst>
                <a:gd name="T0" fmla="*/ 10800 w 21600"/>
                <a:gd name="T1" fmla="*/ 10800 h 21600"/>
              </a:gdLst>
              <a:ahLst/>
              <a:cxnLst>
                <a:cxn ang="0">
                  <a:pos x="T0" y="T1"/>
                </a:cxn>
              </a:cxnLst>
              <a:rect l="0" t="0" r="r" b="b"/>
              <a:pathLst>
                <a:path w="21600" h="21600">
                  <a:moveTo>
                    <a:pt x="0" y="0"/>
                  </a:moveTo>
                  <a:lnTo>
                    <a:pt x="476" y="21600"/>
                  </a:lnTo>
                  <a:lnTo>
                    <a:pt x="21124" y="21600"/>
                  </a:lnTo>
                  <a:lnTo>
                    <a:pt x="21600" y="0"/>
                  </a:lnTo>
                  <a:close/>
                  <a:moveTo>
                    <a:pt x="0" y="0"/>
                  </a:moveTo>
                </a:path>
              </a:pathLst>
            </a:custGeom>
            <a:solidFill>
              <a:srgbClr val="A4C3E8"/>
            </a:solidFill>
            <a:ln w="25400" cap="flat">
              <a:noFill/>
              <a:miter lim="800000"/>
              <a:headEnd type="none" w="med" len="med"/>
              <a:tailEnd type="none" w="med" len="med"/>
            </a:ln>
          </p:spPr>
          <p:txBody>
            <a:bodyPr lIns="0" tIns="0" rIns="0" bIns="0"/>
            <a:lstStyle/>
            <a:p>
              <a:endParaRPr lang="en-US"/>
            </a:p>
          </p:txBody>
        </p:sp>
        <p:sp>
          <p:nvSpPr>
            <p:cNvPr id="108550" name="AutoShape 6"/>
            <p:cNvSpPr>
              <a:spLocks/>
            </p:cNvSpPr>
            <p:nvPr/>
          </p:nvSpPr>
          <p:spPr bwMode="auto">
            <a:xfrm>
              <a:off x="0" y="0"/>
              <a:ext cx="72" cy="576"/>
            </a:xfrm>
            <a:custGeom>
              <a:avLst/>
              <a:gdLst>
                <a:gd name="T0" fmla="*/ 10800 w 21600"/>
                <a:gd name="T1" fmla="*/ 10800 h 21600"/>
              </a:gdLst>
              <a:ahLst/>
              <a:cxnLst>
                <a:cxn ang="0">
                  <a:pos x="T0" y="T1"/>
                </a:cxn>
              </a:cxnLst>
              <a:rect l="0" t="0" r="r" b="b"/>
              <a:pathLst>
                <a:path w="21600" h="21600">
                  <a:moveTo>
                    <a:pt x="0" y="0"/>
                  </a:moveTo>
                  <a:lnTo>
                    <a:pt x="21600" y="2700"/>
                  </a:lnTo>
                  <a:lnTo>
                    <a:pt x="21600" y="18900"/>
                  </a:lnTo>
                  <a:lnTo>
                    <a:pt x="0" y="21600"/>
                  </a:lnTo>
                  <a:close/>
                  <a:moveTo>
                    <a:pt x="0" y="0"/>
                  </a:moveTo>
                </a:path>
              </a:pathLst>
            </a:custGeom>
            <a:solidFill>
              <a:srgbClr val="BBD2EE"/>
            </a:solidFill>
            <a:ln w="25400" cap="flat">
              <a:noFill/>
              <a:miter lim="800000"/>
              <a:headEnd type="none" w="med" len="med"/>
              <a:tailEnd type="none" w="med" len="med"/>
            </a:ln>
          </p:spPr>
          <p:txBody>
            <a:bodyPr lIns="0" tIns="0" rIns="0" bIns="0"/>
            <a:lstStyle/>
            <a:p>
              <a:endParaRPr lang="en-US"/>
            </a:p>
          </p:txBody>
        </p:sp>
        <p:sp>
          <p:nvSpPr>
            <p:cNvPr id="108551" name="AutoShape 7"/>
            <p:cNvSpPr>
              <a:spLocks/>
            </p:cNvSpPr>
            <p:nvPr/>
          </p:nvSpPr>
          <p:spPr bwMode="auto">
            <a:xfrm>
              <a:off x="3192" y="0"/>
              <a:ext cx="72" cy="576"/>
            </a:xfrm>
            <a:custGeom>
              <a:avLst/>
              <a:gdLst>
                <a:gd name="T0" fmla="*/ 10800 w 21600"/>
                <a:gd name="T1" fmla="*/ 10800 h 21600"/>
              </a:gdLst>
              <a:ahLst/>
              <a:cxnLst>
                <a:cxn ang="0">
                  <a:pos x="T0" y="T1"/>
                </a:cxn>
              </a:cxnLst>
              <a:rect l="0" t="0" r="r" b="b"/>
              <a:pathLst>
                <a:path w="21600" h="21600">
                  <a:moveTo>
                    <a:pt x="21600" y="0"/>
                  </a:moveTo>
                  <a:lnTo>
                    <a:pt x="0" y="2700"/>
                  </a:lnTo>
                  <a:lnTo>
                    <a:pt x="0" y="18900"/>
                  </a:lnTo>
                  <a:lnTo>
                    <a:pt x="21600" y="21600"/>
                  </a:lnTo>
                  <a:close/>
                  <a:moveTo>
                    <a:pt x="21600" y="0"/>
                  </a:moveTo>
                </a:path>
              </a:pathLst>
            </a:custGeom>
            <a:solidFill>
              <a:srgbClr val="556C88"/>
            </a:solidFill>
            <a:ln w="25400" cap="flat">
              <a:noFill/>
              <a:miter lim="800000"/>
              <a:headEnd type="none" w="med" len="med"/>
              <a:tailEnd type="none" w="med" len="med"/>
            </a:ln>
          </p:spPr>
          <p:txBody>
            <a:bodyPr lIns="0" tIns="0" rIns="0" bIns="0"/>
            <a:lstStyle/>
            <a:p>
              <a:endParaRPr lang="en-US"/>
            </a:p>
          </p:txBody>
        </p:sp>
        <p:sp>
          <p:nvSpPr>
            <p:cNvPr id="108552" name="AutoShape 8"/>
            <p:cNvSpPr>
              <a:spLocks/>
            </p:cNvSpPr>
            <p:nvPr/>
          </p:nvSpPr>
          <p:spPr bwMode="auto">
            <a:xfrm>
              <a:off x="0" y="504"/>
              <a:ext cx="3264" cy="72"/>
            </a:xfrm>
            <a:custGeom>
              <a:avLst/>
              <a:gdLst>
                <a:gd name="T0" fmla="*/ 10800 w 21600"/>
                <a:gd name="T1" fmla="*/ 10800 h 21600"/>
              </a:gdLst>
              <a:ahLst/>
              <a:cxnLst>
                <a:cxn ang="0">
                  <a:pos x="T0" y="T1"/>
                </a:cxn>
              </a:cxnLst>
              <a:rect l="0" t="0" r="r" b="b"/>
              <a:pathLst>
                <a:path w="21600" h="21600">
                  <a:moveTo>
                    <a:pt x="21600" y="21600"/>
                  </a:moveTo>
                  <a:lnTo>
                    <a:pt x="21124" y="0"/>
                  </a:lnTo>
                  <a:lnTo>
                    <a:pt x="476" y="0"/>
                  </a:lnTo>
                  <a:lnTo>
                    <a:pt x="0" y="21600"/>
                  </a:lnTo>
                  <a:close/>
                  <a:moveTo>
                    <a:pt x="21600" y="21600"/>
                  </a:moveTo>
                </a:path>
              </a:pathLst>
            </a:custGeom>
            <a:solidFill>
              <a:srgbClr val="7190B5"/>
            </a:solidFill>
            <a:ln w="25400" cap="flat">
              <a:noFill/>
              <a:miter lim="800000"/>
              <a:headEnd type="none" w="med" len="med"/>
              <a:tailEnd type="none" w="med" len="med"/>
            </a:ln>
          </p:spPr>
          <p:txBody>
            <a:bodyPr lIns="0" tIns="0" rIns="0" bIns="0"/>
            <a:lstStyle/>
            <a:p>
              <a:endParaRPr lang="en-US"/>
            </a:p>
          </p:txBody>
        </p:sp>
        <p:sp>
          <p:nvSpPr>
            <p:cNvPr id="108553" name="AutoShape 9"/>
            <p:cNvSpPr>
              <a:spLocks/>
            </p:cNvSpPr>
            <p:nvPr/>
          </p:nvSpPr>
          <p:spPr bwMode="auto">
            <a:xfrm>
              <a:off x="0" y="0"/>
              <a:ext cx="3264" cy="576"/>
            </a:xfrm>
            <a:custGeom>
              <a:avLst/>
              <a:gdLst>
                <a:gd name="T0" fmla="*/ 10800 w 21600"/>
                <a:gd name="T1" fmla="*/ 10800 h 21600"/>
              </a:gdLst>
              <a:ahLst/>
              <a:cxnLst>
                <a:cxn ang="0">
                  <a:pos x="T0" y="T1"/>
                </a:cxn>
              </a:cxnLst>
              <a:rect l="0" t="0" r="r" b="b"/>
              <a:pathLst>
                <a:path w="21600" h="21600">
                  <a:moveTo>
                    <a:pt x="476" y="2700"/>
                  </a:moveTo>
                  <a:lnTo>
                    <a:pt x="476" y="18900"/>
                  </a:lnTo>
                  <a:lnTo>
                    <a:pt x="21124" y="18900"/>
                  </a:lnTo>
                  <a:lnTo>
                    <a:pt x="21124" y="2700"/>
                  </a:lnTo>
                  <a:close/>
                  <a:moveTo>
                    <a:pt x="0" y="0"/>
                  </a:moveTo>
                  <a:lnTo>
                    <a:pt x="476" y="2700"/>
                  </a:lnTo>
                  <a:moveTo>
                    <a:pt x="0" y="21600"/>
                  </a:moveTo>
                  <a:lnTo>
                    <a:pt x="476" y="18900"/>
                  </a:lnTo>
                  <a:moveTo>
                    <a:pt x="21600" y="21600"/>
                  </a:moveTo>
                  <a:lnTo>
                    <a:pt x="21124" y="18900"/>
                  </a:lnTo>
                  <a:moveTo>
                    <a:pt x="21600" y="0"/>
                  </a:moveTo>
                  <a:lnTo>
                    <a:pt x="21124" y="2700"/>
                  </a:lnTo>
                </a:path>
              </a:pathLst>
            </a:custGeom>
            <a:noFill/>
            <a:ln w="25400" cap="flat">
              <a:solidFill>
                <a:srgbClr val="385D8A"/>
              </a:solidFill>
              <a:prstDash val="solid"/>
              <a:miter lim="800000"/>
              <a:headEnd type="none" w="med" len="med"/>
              <a:tailEnd type="none" w="med" len="med"/>
            </a:ln>
          </p:spPr>
          <p:txBody>
            <a:bodyPr lIns="0" tIns="0" rIns="0" bIns="0"/>
            <a:lstStyle/>
            <a:p>
              <a:endParaRPr lang="en-US"/>
            </a:p>
          </p:txBody>
        </p:sp>
      </p:grpSp>
      <p:sp>
        <p:nvSpPr>
          <p:cNvPr id="108555" name="Rectangle 11"/>
          <p:cNvSpPr>
            <a:spLocks/>
          </p:cNvSpPr>
          <p:nvPr/>
        </p:nvSpPr>
        <p:spPr bwMode="auto">
          <a:xfrm>
            <a:off x="444500" y="152400"/>
            <a:ext cx="8229600" cy="1447800"/>
          </a:xfrm>
          <a:prstGeom prst="rect">
            <a:avLst/>
          </a:prstGeom>
          <a:noFill/>
          <a:ln w="12700" cap="flat">
            <a:noFill/>
            <a:miter lim="800000"/>
            <a:headEnd type="none" w="med" len="med"/>
            <a:tailEnd type="none" w="med" len="med"/>
          </a:ln>
        </p:spPr>
        <p:txBody>
          <a:bodyPr lIns="0" tIns="0" rIns="40639" bIns="0" anchor="ctr"/>
          <a:lstStyle/>
          <a:p>
            <a:pPr marL="39688" algn="ctr"/>
            <a:r>
              <a:rPr lang="en-US" sz="3600">
                <a:solidFill>
                  <a:schemeClr val="tx1"/>
                </a:solidFill>
                <a:latin typeface="Lucida Grande" charset="0"/>
                <a:ea typeface="Lucida Grande" charset="0"/>
                <a:cs typeface="Lucida Grande" charset="0"/>
                <a:sym typeface="Lucida Grande" charset="0"/>
              </a:rPr>
              <a:t>Getting Organized</a:t>
            </a:r>
          </a:p>
        </p:txBody>
      </p:sp>
      <p:pic>
        <p:nvPicPr>
          <p:cNvPr id="108556" name="Picture 12"/>
          <p:cNvPicPr>
            <a:picLocks noChangeArrowheads="1"/>
          </p:cNvPicPr>
          <p:nvPr/>
        </p:nvPicPr>
        <p:blipFill>
          <a:blip r:embed="rId2" cstate="print"/>
          <a:srcRect/>
          <a:stretch>
            <a:fillRect/>
          </a:stretch>
        </p:blipFill>
        <p:spPr bwMode="auto">
          <a:xfrm>
            <a:off x="914400" y="1581150"/>
            <a:ext cx="7239000" cy="4516438"/>
          </a:xfrm>
          <a:prstGeom prst="rect">
            <a:avLst/>
          </a:prstGeom>
          <a:noFill/>
          <a:ln w="38100" cap="flat">
            <a:solidFill>
              <a:schemeClr val="tx1"/>
            </a:solidFill>
            <a:prstDash val="solid"/>
            <a:miter lim="800000"/>
            <a:headEnd/>
            <a:tailEnd/>
          </a:ln>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
          <p:cNvSpPr>
            <a:spLocks/>
          </p:cNvSpPr>
          <p:nvPr/>
        </p:nvSpPr>
        <p:spPr bwMode="auto">
          <a:xfrm>
            <a:off x="6553200" y="6245225"/>
            <a:ext cx="2146300" cy="304800"/>
          </a:xfrm>
          <a:prstGeom prst="rect">
            <a:avLst/>
          </a:prstGeom>
          <a:noFill/>
          <a:ln w="12700" cap="flat">
            <a:noFill/>
            <a:miter lim="800000"/>
            <a:headEnd type="none" w="med" len="med"/>
            <a:tailEnd type="none" w="med" len="med"/>
          </a:ln>
        </p:spPr>
        <p:txBody>
          <a:bodyPr lIns="0" tIns="0" rIns="40639" bIns="0"/>
          <a:lstStyle/>
          <a:p>
            <a:pPr marL="39688" algn="r"/>
            <a:r>
              <a:rPr lang="en-US" sz="1400">
                <a:solidFill>
                  <a:schemeClr val="tx1"/>
                </a:solidFill>
                <a:cs typeface="Arial" charset="0"/>
              </a:rPr>
              <a:t>27</a:t>
            </a:r>
          </a:p>
        </p:txBody>
      </p:sp>
      <p:sp>
        <p:nvSpPr>
          <p:cNvPr id="109570" name="Rectangle 2"/>
          <p:cNvSpPr>
            <a:spLocks noChangeArrowheads="1"/>
          </p:cNvSpPr>
          <p:nvPr>
            <p:ph type="title"/>
          </p:nvPr>
        </p:nvSpPr>
        <p:spPr>
          <a:ln/>
        </p:spPr>
        <p:txBody>
          <a:bodyPr rIns="132080"/>
          <a:lstStyle/>
          <a:p>
            <a:r>
              <a:rPr lang="en-US"/>
              <a:t>Setting Up the Program</a:t>
            </a:r>
          </a:p>
        </p:txBody>
      </p:sp>
      <p:sp>
        <p:nvSpPr>
          <p:cNvPr id="109571" name="Rectangle 3"/>
          <p:cNvSpPr>
            <a:spLocks noChangeArrowheads="1"/>
          </p:cNvSpPr>
          <p:nvPr>
            <p:ph type="body" idx="1"/>
          </p:nvPr>
        </p:nvSpPr>
        <p:spPr>
          <a:ln/>
        </p:spPr>
        <p:txBody>
          <a:bodyPr rIns="132080"/>
          <a:lstStyle/>
          <a:p>
            <a:r>
              <a:rPr lang="en-US" sz="2800"/>
              <a:t>Fill out The Learning Profile </a:t>
            </a:r>
          </a:p>
          <a:p>
            <a:r>
              <a:rPr lang="en-US" sz="2800"/>
              <a:t>Arrange the physical space(s), visual supports, and create a schedule including 1:1 time</a:t>
            </a:r>
          </a:p>
          <a:p>
            <a:r>
              <a:rPr lang="en-US" sz="2800"/>
              <a:t>Based on information in the Learning Profile create a “bin” containing program folders, materials and reinforcers (DT, PRT, FR)</a:t>
            </a:r>
          </a:p>
          <a:p>
            <a:r>
              <a:rPr lang="en-US" sz="2800"/>
              <a:t>Begin running programs and taking data to establish a baseline, adjust programs </a:t>
            </a:r>
          </a:p>
        </p:txBody>
      </p:sp>
      <p:sp>
        <p:nvSpPr>
          <p:cNvPr id="109572" name="Line 4"/>
          <p:cNvSpPr>
            <a:spLocks noChangeShapeType="1"/>
          </p:cNvSpPr>
          <p:nvPr/>
        </p:nvSpPr>
        <p:spPr bwMode="auto">
          <a:xfrm>
            <a:off x="685800" y="1371600"/>
            <a:ext cx="7467600" cy="1588"/>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
          <p:cNvSpPr>
            <a:spLocks/>
          </p:cNvSpPr>
          <p:nvPr/>
        </p:nvSpPr>
        <p:spPr bwMode="auto">
          <a:xfrm>
            <a:off x="6553200" y="6245225"/>
            <a:ext cx="2146300" cy="304800"/>
          </a:xfrm>
          <a:prstGeom prst="rect">
            <a:avLst/>
          </a:prstGeom>
          <a:noFill/>
          <a:ln w="12700" cap="flat">
            <a:noFill/>
            <a:miter lim="800000"/>
            <a:headEnd type="none" w="med" len="med"/>
            <a:tailEnd type="none" w="med" len="med"/>
          </a:ln>
        </p:spPr>
        <p:txBody>
          <a:bodyPr lIns="0" tIns="0" rIns="40639" bIns="0"/>
          <a:lstStyle/>
          <a:p>
            <a:pPr marL="39688" algn="r"/>
            <a:r>
              <a:rPr lang="en-US" sz="1400">
                <a:solidFill>
                  <a:schemeClr val="tx1"/>
                </a:solidFill>
                <a:cs typeface="Arial" charset="0"/>
              </a:rPr>
              <a:t>10</a:t>
            </a:r>
          </a:p>
        </p:txBody>
      </p:sp>
      <p:sp>
        <p:nvSpPr>
          <p:cNvPr id="110594" name="Rectangle 2"/>
          <p:cNvSpPr>
            <a:spLocks noChangeArrowheads="1"/>
          </p:cNvSpPr>
          <p:nvPr>
            <p:ph type="title"/>
          </p:nvPr>
        </p:nvSpPr>
        <p:spPr>
          <a:ln/>
        </p:spPr>
        <p:txBody>
          <a:bodyPr rIns="132080"/>
          <a:lstStyle/>
          <a:p>
            <a:r>
              <a:rPr lang="en-US" sz="3600"/>
              <a:t>Example DT Area with Student “Bin,” </a:t>
            </a:r>
            <a:br>
              <a:rPr lang="en-US" sz="3600"/>
            </a:br>
            <a:r>
              <a:rPr lang="en-US" sz="3600"/>
              <a:t>Token Board &amp; Reinforcers</a:t>
            </a:r>
          </a:p>
        </p:txBody>
      </p:sp>
      <p:sp>
        <p:nvSpPr>
          <p:cNvPr id="110595" name="Rectangle 3"/>
          <p:cNvSpPr>
            <a:spLocks noChangeArrowheads="1"/>
          </p:cNvSpPr>
          <p:nvPr>
            <p:ph type="body" idx="1"/>
          </p:nvPr>
        </p:nvSpPr>
        <p:spPr>
          <a:ln/>
        </p:spPr>
        <p:txBody>
          <a:bodyPr rIns="132080"/>
          <a:lstStyle/>
          <a:p>
            <a:endParaRPr lang="en-US"/>
          </a:p>
        </p:txBody>
      </p:sp>
      <p:pic>
        <p:nvPicPr>
          <p:cNvPr id="110596" name="Picture 4"/>
          <p:cNvPicPr>
            <a:picLocks noChangeArrowheads="1"/>
          </p:cNvPicPr>
          <p:nvPr/>
        </p:nvPicPr>
        <p:blipFill>
          <a:blip r:embed="rId2" cstate="print"/>
          <a:srcRect/>
          <a:stretch>
            <a:fillRect/>
          </a:stretch>
        </p:blipFill>
        <p:spPr bwMode="auto">
          <a:xfrm>
            <a:off x="762000" y="1666875"/>
            <a:ext cx="7618413" cy="4505325"/>
          </a:xfrm>
          <a:prstGeom prst="rect">
            <a:avLst/>
          </a:prstGeom>
          <a:noFill/>
          <a:ln w="9525" cap="flat">
            <a:noFill/>
            <a:miter lim="800000"/>
            <a:headEnd/>
            <a:tailEnd/>
          </a:ln>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
          <p:cNvSpPr>
            <a:spLocks noChangeArrowheads="1"/>
          </p:cNvSpPr>
          <p:nvPr>
            <p:ph type="title"/>
          </p:nvPr>
        </p:nvSpPr>
        <p:spPr>
          <a:ln/>
        </p:spPr>
        <p:txBody>
          <a:bodyPr rIns="132080"/>
          <a:lstStyle/>
          <a:p>
            <a:r>
              <a:rPr lang="en-US"/>
              <a:t>Student Program Folders </a:t>
            </a:r>
          </a:p>
        </p:txBody>
      </p:sp>
      <p:sp>
        <p:nvSpPr>
          <p:cNvPr id="111618" name="Rectangle 2"/>
          <p:cNvSpPr>
            <a:spLocks/>
          </p:cNvSpPr>
          <p:nvPr/>
        </p:nvSpPr>
        <p:spPr bwMode="auto">
          <a:xfrm>
            <a:off x="6553200" y="6245225"/>
            <a:ext cx="2146300" cy="304800"/>
          </a:xfrm>
          <a:prstGeom prst="rect">
            <a:avLst/>
          </a:prstGeom>
          <a:noFill/>
          <a:ln w="12700" cap="flat">
            <a:noFill/>
            <a:miter lim="800000"/>
            <a:headEnd type="none" w="med" len="med"/>
            <a:tailEnd type="none" w="med" len="med"/>
          </a:ln>
        </p:spPr>
        <p:txBody>
          <a:bodyPr lIns="0" tIns="0" rIns="40639" bIns="0"/>
          <a:lstStyle/>
          <a:p>
            <a:pPr marL="39688" algn="r"/>
            <a:r>
              <a:rPr lang="en-US" sz="1400">
                <a:solidFill>
                  <a:schemeClr val="tx1"/>
                </a:solidFill>
                <a:cs typeface="Arial" charset="0"/>
              </a:rPr>
              <a:t>7</a:t>
            </a:r>
          </a:p>
        </p:txBody>
      </p:sp>
      <p:pic>
        <p:nvPicPr>
          <p:cNvPr id="111619" name="Picture 3"/>
          <p:cNvPicPr>
            <a:picLocks noChangeArrowheads="1"/>
          </p:cNvPicPr>
          <p:nvPr/>
        </p:nvPicPr>
        <p:blipFill>
          <a:blip r:embed="rId2" cstate="print"/>
          <a:srcRect/>
          <a:stretch>
            <a:fillRect/>
          </a:stretch>
        </p:blipFill>
        <p:spPr bwMode="auto">
          <a:xfrm>
            <a:off x="760413" y="1446213"/>
            <a:ext cx="5183187" cy="5183187"/>
          </a:xfrm>
          <a:prstGeom prst="rect">
            <a:avLst/>
          </a:prstGeom>
          <a:noFill/>
          <a:ln w="9525" cap="flat">
            <a:noFill/>
            <a:miter lim="800000"/>
            <a:headEnd/>
            <a:tailEnd/>
          </a:ln>
        </p:spPr>
      </p:pic>
      <p:sp>
        <p:nvSpPr>
          <p:cNvPr id="111620" name="Rectangle 4"/>
          <p:cNvSpPr>
            <a:spLocks/>
          </p:cNvSpPr>
          <p:nvPr/>
        </p:nvSpPr>
        <p:spPr bwMode="auto">
          <a:xfrm>
            <a:off x="6248400" y="1447800"/>
            <a:ext cx="2603500" cy="4000500"/>
          </a:xfrm>
          <a:prstGeom prst="rect">
            <a:avLst/>
          </a:prstGeom>
          <a:noFill/>
          <a:ln w="12700" cap="flat">
            <a:noFill/>
            <a:miter lim="800000"/>
            <a:headEnd type="none" w="med" len="med"/>
            <a:tailEnd type="none" w="med" len="med"/>
          </a:ln>
        </p:spPr>
        <p:txBody>
          <a:bodyPr lIns="0" tIns="0" rIns="40639" bIns="0"/>
          <a:lstStyle/>
          <a:p>
            <a:pPr marL="39688">
              <a:buClr>
                <a:srgbClr val="000000"/>
              </a:buClr>
              <a:buSzPct val="100000"/>
              <a:buFont typeface="Arial" charset="0"/>
              <a:buChar char="•"/>
            </a:pPr>
            <a:r>
              <a:rPr lang="en-US" sz="2400">
                <a:solidFill>
                  <a:schemeClr val="tx1"/>
                </a:solidFill>
                <a:cs typeface="Arial" charset="0"/>
              </a:rPr>
              <a:t>Folders are color coded for each of the curriculum areas.</a:t>
            </a:r>
          </a:p>
          <a:p>
            <a:pPr marL="39688">
              <a:buClr>
                <a:srgbClr val="000000"/>
              </a:buClr>
              <a:buSzPct val="100000"/>
              <a:buFont typeface="Arial" charset="0"/>
              <a:buChar char="•"/>
            </a:pPr>
            <a:endParaRPr lang="en-US" sz="2400">
              <a:solidFill>
                <a:schemeClr val="tx1"/>
              </a:solidFill>
              <a:cs typeface="Arial" charset="0"/>
            </a:endParaRPr>
          </a:p>
          <a:p>
            <a:pPr marL="39688">
              <a:buClr>
                <a:srgbClr val="000000"/>
              </a:buClr>
              <a:buSzPct val="100000"/>
              <a:buFont typeface="Arial" charset="0"/>
              <a:buChar char="•"/>
            </a:pPr>
            <a:r>
              <a:rPr lang="en-US" sz="2400">
                <a:solidFill>
                  <a:schemeClr val="tx1"/>
                </a:solidFill>
                <a:cs typeface="Arial" charset="0"/>
              </a:rPr>
              <a:t>Each work station can be equipped with pocket files to hold student lesson folders.</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p:cNvSpPr>
          <p:nvPr/>
        </p:nvSpPr>
        <p:spPr bwMode="auto">
          <a:xfrm>
            <a:off x="6553200" y="6245225"/>
            <a:ext cx="2146300" cy="304800"/>
          </a:xfrm>
          <a:prstGeom prst="rect">
            <a:avLst/>
          </a:prstGeom>
          <a:noFill/>
          <a:ln w="12700" cap="flat">
            <a:noFill/>
            <a:miter lim="800000"/>
            <a:headEnd type="none" w="med" len="med"/>
            <a:tailEnd type="none" w="med" len="med"/>
          </a:ln>
        </p:spPr>
        <p:txBody>
          <a:bodyPr lIns="0" tIns="0" rIns="40639" bIns="0"/>
          <a:lstStyle/>
          <a:p>
            <a:pPr marL="39688" algn="r"/>
            <a:r>
              <a:rPr lang="en-US" sz="1400">
                <a:solidFill>
                  <a:schemeClr val="tx1"/>
                </a:solidFill>
                <a:cs typeface="Arial" charset="0"/>
              </a:rPr>
              <a:t>8</a:t>
            </a:r>
          </a:p>
        </p:txBody>
      </p:sp>
      <p:sp>
        <p:nvSpPr>
          <p:cNvPr id="112642" name="Rectangle 2"/>
          <p:cNvSpPr>
            <a:spLocks noChangeArrowheads="1"/>
          </p:cNvSpPr>
          <p:nvPr>
            <p:ph type="title"/>
          </p:nvPr>
        </p:nvSpPr>
        <p:spPr>
          <a:ln/>
        </p:spPr>
        <p:txBody>
          <a:bodyPr rIns="132080"/>
          <a:lstStyle/>
          <a:p>
            <a:r>
              <a:rPr lang="en-US" sz="4000"/>
              <a:t>Overall Daily Schedule</a:t>
            </a:r>
            <a:br>
              <a:rPr lang="en-US" sz="4000"/>
            </a:br>
            <a:r>
              <a:rPr lang="en-US" sz="3200"/>
              <a:t>(DT/PRT are done during Teaching Time)</a:t>
            </a:r>
          </a:p>
        </p:txBody>
      </p:sp>
      <p:pic>
        <p:nvPicPr>
          <p:cNvPr id="112643" name="Picture 3"/>
          <p:cNvPicPr>
            <a:picLocks noChangeArrowheads="1"/>
          </p:cNvPicPr>
          <p:nvPr/>
        </p:nvPicPr>
        <p:blipFill>
          <a:blip r:embed="rId2" cstate="print"/>
          <a:srcRect/>
          <a:stretch>
            <a:fillRect/>
          </a:stretch>
        </p:blipFill>
        <p:spPr bwMode="auto">
          <a:xfrm>
            <a:off x="1676400" y="1676400"/>
            <a:ext cx="5943600" cy="4457700"/>
          </a:xfrm>
          <a:prstGeom prst="rect">
            <a:avLst/>
          </a:prstGeom>
          <a:noFill/>
          <a:ln w="38100" cap="flat">
            <a:noFill/>
            <a:miter lim="800000"/>
            <a:headEnd/>
            <a:tailEnd/>
          </a:ln>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507A0C69-0E0C-4A77-876A-DE27399CAFD3}" type="slidenum">
              <a:rPr lang="en-US"/>
              <a:pPr/>
              <a:t>95</a:t>
            </a:fld>
            <a:endParaRPr lang="en-US"/>
          </a:p>
        </p:txBody>
      </p:sp>
      <p:sp>
        <p:nvSpPr>
          <p:cNvPr id="113665" name="Rectangle 1"/>
          <p:cNvSpPr>
            <a:spLocks noChangeArrowheads="1"/>
          </p:cNvSpPr>
          <p:nvPr>
            <p:ph type="body" idx="1"/>
          </p:nvPr>
        </p:nvSpPr>
        <p:spPr>
          <a:xfrm>
            <a:off x="711200" y="1524000"/>
            <a:ext cx="8229600" cy="5257800"/>
          </a:xfrm>
          <a:ln/>
        </p:spPr>
        <p:txBody>
          <a:bodyPr rIns="132080"/>
          <a:lstStyle/>
          <a:p>
            <a:pPr>
              <a:spcBef>
                <a:spcPct val="0"/>
              </a:spcBef>
              <a:buFont typeface="Arial" charset="0"/>
              <a:buNone/>
            </a:pPr>
            <a:endParaRPr lang="en-US" sz="2400"/>
          </a:p>
        </p:txBody>
      </p:sp>
      <p:sp>
        <p:nvSpPr>
          <p:cNvPr id="113666" name="Text Box 2"/>
          <p:cNvSpPr txBox="1">
            <a:spLocks noChangeArrowheads="1"/>
          </p:cNvSpPr>
          <p:nvPr/>
        </p:nvSpPr>
        <p:spPr bwMode="auto">
          <a:xfrm>
            <a:off x="7462838" y="6245225"/>
            <a:ext cx="312737" cy="304800"/>
          </a:xfrm>
          <a:prstGeom prst="rect">
            <a:avLst/>
          </a:prstGeom>
          <a:noFill/>
          <a:ln w="12700">
            <a:noFill/>
            <a:miter lim="800000"/>
            <a:headEnd/>
            <a:tailEnd/>
          </a:ln>
        </p:spPr>
        <p:txBody>
          <a:bodyPr wrap="none"/>
          <a:lstStyle/>
          <a:p>
            <a:pPr algn="ctr"/>
            <a:fld id="{6986EBAD-52F9-4809-9997-AA01EAFCDDB2}" type="slidenum">
              <a:rPr lang="en-US" sz="1400">
                <a:solidFill>
                  <a:schemeClr val="tx1"/>
                </a:solidFill>
                <a:cs typeface="Arial" charset="0"/>
              </a:rPr>
              <a:pPr algn="ctr"/>
              <a:t>95</a:t>
            </a:fld>
            <a:endParaRPr lang="en-US" sz="1400">
              <a:solidFill>
                <a:schemeClr val="tx1"/>
              </a:solidFill>
              <a:cs typeface="Arial" charset="0"/>
            </a:endParaRPr>
          </a:p>
        </p:txBody>
      </p:sp>
      <p:grpSp>
        <p:nvGrpSpPr>
          <p:cNvPr id="113673" name="Group 9"/>
          <p:cNvGrpSpPr>
            <a:grpSpLocks/>
          </p:cNvGrpSpPr>
          <p:nvPr/>
        </p:nvGrpSpPr>
        <p:grpSpPr bwMode="auto">
          <a:xfrm>
            <a:off x="2171700" y="177800"/>
            <a:ext cx="4572000" cy="1066800"/>
            <a:chOff x="0" y="0"/>
            <a:chExt cx="2880" cy="672"/>
          </a:xfrm>
        </p:grpSpPr>
        <p:sp>
          <p:nvSpPr>
            <p:cNvPr id="113667" name="AutoShape 3"/>
            <p:cNvSpPr>
              <a:spLocks/>
            </p:cNvSpPr>
            <p:nvPr/>
          </p:nvSpPr>
          <p:spPr bwMode="auto">
            <a:xfrm>
              <a:off x="0" y="0"/>
              <a:ext cx="2880" cy="672"/>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close/>
                  <a:moveTo>
                    <a:pt x="0" y="0"/>
                  </a:moveTo>
                </a:path>
              </a:pathLst>
            </a:custGeom>
            <a:solidFill>
              <a:srgbClr val="8EB4E3"/>
            </a:solidFill>
            <a:ln w="25400" cap="flat">
              <a:solidFill>
                <a:srgbClr val="385D8A"/>
              </a:solidFill>
              <a:prstDash val="solid"/>
              <a:miter lim="800000"/>
              <a:headEnd type="none" w="med" len="med"/>
              <a:tailEnd type="none" w="med" len="med"/>
            </a:ln>
          </p:spPr>
          <p:txBody>
            <a:bodyPr lIns="0" tIns="0" rIns="0" bIns="0"/>
            <a:lstStyle/>
            <a:p>
              <a:endParaRPr lang="en-US"/>
            </a:p>
          </p:txBody>
        </p:sp>
        <p:sp>
          <p:nvSpPr>
            <p:cNvPr id="113668" name="AutoShape 4"/>
            <p:cNvSpPr>
              <a:spLocks/>
            </p:cNvSpPr>
            <p:nvPr/>
          </p:nvSpPr>
          <p:spPr bwMode="auto">
            <a:xfrm>
              <a:off x="0" y="0"/>
              <a:ext cx="2880" cy="84"/>
            </a:xfrm>
            <a:custGeom>
              <a:avLst/>
              <a:gdLst>
                <a:gd name="T0" fmla="*/ 10800 w 21600"/>
                <a:gd name="T1" fmla="*/ 10800 h 21600"/>
              </a:gdLst>
              <a:ahLst/>
              <a:cxnLst>
                <a:cxn ang="0">
                  <a:pos x="T0" y="T1"/>
                </a:cxn>
              </a:cxnLst>
              <a:rect l="0" t="0" r="r" b="b"/>
              <a:pathLst>
                <a:path w="21600" h="21600">
                  <a:moveTo>
                    <a:pt x="0" y="0"/>
                  </a:moveTo>
                  <a:lnTo>
                    <a:pt x="630" y="21600"/>
                  </a:lnTo>
                  <a:lnTo>
                    <a:pt x="20970" y="21600"/>
                  </a:lnTo>
                  <a:lnTo>
                    <a:pt x="21600" y="0"/>
                  </a:lnTo>
                  <a:close/>
                  <a:moveTo>
                    <a:pt x="0" y="0"/>
                  </a:moveTo>
                </a:path>
              </a:pathLst>
            </a:custGeom>
            <a:solidFill>
              <a:srgbClr val="A4C3E8"/>
            </a:solidFill>
            <a:ln w="25400" cap="flat">
              <a:noFill/>
              <a:miter lim="800000"/>
              <a:headEnd type="none" w="med" len="med"/>
              <a:tailEnd type="none" w="med" len="med"/>
            </a:ln>
          </p:spPr>
          <p:txBody>
            <a:bodyPr lIns="0" tIns="0" rIns="0" bIns="0"/>
            <a:lstStyle/>
            <a:p>
              <a:endParaRPr lang="en-US"/>
            </a:p>
          </p:txBody>
        </p:sp>
        <p:sp>
          <p:nvSpPr>
            <p:cNvPr id="113669" name="AutoShape 5"/>
            <p:cNvSpPr>
              <a:spLocks/>
            </p:cNvSpPr>
            <p:nvPr/>
          </p:nvSpPr>
          <p:spPr bwMode="auto">
            <a:xfrm>
              <a:off x="0" y="0"/>
              <a:ext cx="84" cy="672"/>
            </a:xfrm>
            <a:custGeom>
              <a:avLst/>
              <a:gdLst>
                <a:gd name="T0" fmla="*/ 10800 w 21600"/>
                <a:gd name="T1" fmla="*/ 10800 h 21600"/>
              </a:gdLst>
              <a:ahLst/>
              <a:cxnLst>
                <a:cxn ang="0">
                  <a:pos x="T0" y="T1"/>
                </a:cxn>
              </a:cxnLst>
              <a:rect l="0" t="0" r="r" b="b"/>
              <a:pathLst>
                <a:path w="21600" h="21600">
                  <a:moveTo>
                    <a:pt x="0" y="0"/>
                  </a:moveTo>
                  <a:lnTo>
                    <a:pt x="21600" y="2700"/>
                  </a:lnTo>
                  <a:lnTo>
                    <a:pt x="21600" y="18900"/>
                  </a:lnTo>
                  <a:lnTo>
                    <a:pt x="0" y="21600"/>
                  </a:lnTo>
                  <a:close/>
                  <a:moveTo>
                    <a:pt x="0" y="0"/>
                  </a:moveTo>
                </a:path>
              </a:pathLst>
            </a:custGeom>
            <a:solidFill>
              <a:srgbClr val="BBD2EE"/>
            </a:solidFill>
            <a:ln w="25400" cap="flat">
              <a:noFill/>
              <a:miter lim="800000"/>
              <a:headEnd type="none" w="med" len="med"/>
              <a:tailEnd type="none" w="med" len="med"/>
            </a:ln>
          </p:spPr>
          <p:txBody>
            <a:bodyPr lIns="0" tIns="0" rIns="0" bIns="0"/>
            <a:lstStyle/>
            <a:p>
              <a:endParaRPr lang="en-US"/>
            </a:p>
          </p:txBody>
        </p:sp>
        <p:sp>
          <p:nvSpPr>
            <p:cNvPr id="113670" name="AutoShape 6"/>
            <p:cNvSpPr>
              <a:spLocks/>
            </p:cNvSpPr>
            <p:nvPr/>
          </p:nvSpPr>
          <p:spPr bwMode="auto">
            <a:xfrm>
              <a:off x="2796" y="0"/>
              <a:ext cx="84" cy="672"/>
            </a:xfrm>
            <a:custGeom>
              <a:avLst/>
              <a:gdLst>
                <a:gd name="T0" fmla="*/ 10800 w 21600"/>
                <a:gd name="T1" fmla="*/ 10800 h 21600"/>
              </a:gdLst>
              <a:ahLst/>
              <a:cxnLst>
                <a:cxn ang="0">
                  <a:pos x="T0" y="T1"/>
                </a:cxn>
              </a:cxnLst>
              <a:rect l="0" t="0" r="r" b="b"/>
              <a:pathLst>
                <a:path w="21600" h="21600">
                  <a:moveTo>
                    <a:pt x="21600" y="0"/>
                  </a:moveTo>
                  <a:lnTo>
                    <a:pt x="0" y="2700"/>
                  </a:lnTo>
                  <a:lnTo>
                    <a:pt x="0" y="18900"/>
                  </a:lnTo>
                  <a:lnTo>
                    <a:pt x="21600" y="21600"/>
                  </a:lnTo>
                  <a:close/>
                  <a:moveTo>
                    <a:pt x="21600" y="0"/>
                  </a:moveTo>
                </a:path>
              </a:pathLst>
            </a:custGeom>
            <a:solidFill>
              <a:srgbClr val="556C88"/>
            </a:solidFill>
            <a:ln w="25400" cap="flat">
              <a:noFill/>
              <a:miter lim="800000"/>
              <a:headEnd type="none" w="med" len="med"/>
              <a:tailEnd type="none" w="med" len="med"/>
            </a:ln>
          </p:spPr>
          <p:txBody>
            <a:bodyPr lIns="0" tIns="0" rIns="0" bIns="0"/>
            <a:lstStyle/>
            <a:p>
              <a:endParaRPr lang="en-US"/>
            </a:p>
          </p:txBody>
        </p:sp>
        <p:sp>
          <p:nvSpPr>
            <p:cNvPr id="113671" name="AutoShape 7"/>
            <p:cNvSpPr>
              <a:spLocks/>
            </p:cNvSpPr>
            <p:nvPr/>
          </p:nvSpPr>
          <p:spPr bwMode="auto">
            <a:xfrm>
              <a:off x="0" y="588"/>
              <a:ext cx="2880" cy="84"/>
            </a:xfrm>
            <a:custGeom>
              <a:avLst/>
              <a:gdLst>
                <a:gd name="T0" fmla="*/ 10800 w 21600"/>
                <a:gd name="T1" fmla="*/ 10800 h 21600"/>
              </a:gdLst>
              <a:ahLst/>
              <a:cxnLst>
                <a:cxn ang="0">
                  <a:pos x="T0" y="T1"/>
                </a:cxn>
              </a:cxnLst>
              <a:rect l="0" t="0" r="r" b="b"/>
              <a:pathLst>
                <a:path w="21600" h="21600">
                  <a:moveTo>
                    <a:pt x="21600" y="21600"/>
                  </a:moveTo>
                  <a:lnTo>
                    <a:pt x="20970" y="0"/>
                  </a:lnTo>
                  <a:lnTo>
                    <a:pt x="630" y="0"/>
                  </a:lnTo>
                  <a:lnTo>
                    <a:pt x="0" y="21600"/>
                  </a:lnTo>
                  <a:close/>
                  <a:moveTo>
                    <a:pt x="21600" y="21600"/>
                  </a:moveTo>
                </a:path>
              </a:pathLst>
            </a:custGeom>
            <a:solidFill>
              <a:srgbClr val="7190B5"/>
            </a:solidFill>
            <a:ln w="25400" cap="flat">
              <a:noFill/>
              <a:miter lim="800000"/>
              <a:headEnd type="none" w="med" len="med"/>
              <a:tailEnd type="none" w="med" len="med"/>
            </a:ln>
          </p:spPr>
          <p:txBody>
            <a:bodyPr lIns="0" tIns="0" rIns="0" bIns="0"/>
            <a:lstStyle/>
            <a:p>
              <a:endParaRPr lang="en-US"/>
            </a:p>
          </p:txBody>
        </p:sp>
        <p:sp>
          <p:nvSpPr>
            <p:cNvPr id="113672" name="AutoShape 8"/>
            <p:cNvSpPr>
              <a:spLocks/>
            </p:cNvSpPr>
            <p:nvPr/>
          </p:nvSpPr>
          <p:spPr bwMode="auto">
            <a:xfrm>
              <a:off x="0" y="0"/>
              <a:ext cx="2880" cy="672"/>
            </a:xfrm>
            <a:custGeom>
              <a:avLst/>
              <a:gdLst>
                <a:gd name="T0" fmla="*/ 10800 w 21600"/>
                <a:gd name="T1" fmla="*/ 10800 h 21600"/>
              </a:gdLst>
              <a:ahLst/>
              <a:cxnLst>
                <a:cxn ang="0">
                  <a:pos x="T0" y="T1"/>
                </a:cxn>
              </a:cxnLst>
              <a:rect l="0" t="0" r="r" b="b"/>
              <a:pathLst>
                <a:path w="21600" h="21600">
                  <a:moveTo>
                    <a:pt x="630" y="2700"/>
                  </a:moveTo>
                  <a:lnTo>
                    <a:pt x="630" y="18900"/>
                  </a:lnTo>
                  <a:lnTo>
                    <a:pt x="20970" y="18900"/>
                  </a:lnTo>
                  <a:lnTo>
                    <a:pt x="20970" y="2700"/>
                  </a:lnTo>
                  <a:close/>
                  <a:moveTo>
                    <a:pt x="0" y="0"/>
                  </a:moveTo>
                  <a:lnTo>
                    <a:pt x="630" y="2700"/>
                  </a:lnTo>
                  <a:moveTo>
                    <a:pt x="0" y="21600"/>
                  </a:moveTo>
                  <a:lnTo>
                    <a:pt x="630" y="18900"/>
                  </a:lnTo>
                  <a:moveTo>
                    <a:pt x="21600" y="21600"/>
                  </a:moveTo>
                  <a:lnTo>
                    <a:pt x="20970" y="18900"/>
                  </a:lnTo>
                  <a:moveTo>
                    <a:pt x="21600" y="0"/>
                  </a:moveTo>
                  <a:lnTo>
                    <a:pt x="20970" y="2700"/>
                  </a:lnTo>
                </a:path>
              </a:pathLst>
            </a:custGeom>
            <a:noFill/>
            <a:ln w="25400" cap="flat">
              <a:solidFill>
                <a:srgbClr val="385D8A"/>
              </a:solidFill>
              <a:prstDash val="solid"/>
              <a:miter lim="800000"/>
              <a:headEnd type="none" w="med" len="med"/>
              <a:tailEnd type="none" w="med" len="med"/>
            </a:ln>
          </p:spPr>
          <p:txBody>
            <a:bodyPr lIns="0" tIns="0" rIns="0" bIns="0"/>
            <a:lstStyle/>
            <a:p>
              <a:endParaRPr lang="en-US"/>
            </a:p>
          </p:txBody>
        </p:sp>
      </p:grpSp>
      <p:sp>
        <p:nvSpPr>
          <p:cNvPr id="113674" name="Rectangle 10"/>
          <p:cNvSpPr>
            <a:spLocks/>
          </p:cNvSpPr>
          <p:nvPr/>
        </p:nvSpPr>
        <p:spPr bwMode="auto">
          <a:xfrm>
            <a:off x="4064000" y="533400"/>
            <a:ext cx="712788" cy="444500"/>
          </a:xfrm>
          <a:prstGeom prst="rect">
            <a:avLst/>
          </a:prstGeom>
          <a:noFill/>
          <a:ln w="12700" cap="flat">
            <a:noFill/>
            <a:miter lim="800000"/>
            <a:headEnd type="none" w="med" len="med"/>
            <a:tailEnd type="none" w="med" len="med"/>
          </a:ln>
        </p:spPr>
        <p:txBody>
          <a:bodyPr wrap="none" lIns="0" tIns="0" rIns="40639" bIns="0">
            <a:spAutoFit/>
          </a:bodyPr>
          <a:lstStyle/>
          <a:p>
            <a:pPr marL="39688"/>
            <a:r>
              <a:rPr lang="en-US" sz="2400">
                <a:solidFill>
                  <a:schemeClr val="tx1"/>
                </a:solidFill>
                <a:cs typeface="Arial" charset="0"/>
              </a:rPr>
              <a:t>Text</a:t>
            </a:r>
          </a:p>
        </p:txBody>
      </p:sp>
    </p:spTree>
  </p:cSld>
  <p:clrMapOvr>
    <a:masterClrMapping/>
  </p:clrMapOvr>
  <p:transition/>
</p:sld>
</file>

<file path=ppt/theme/theme1.xml><?xml version="1.0" encoding="utf-8"?>
<a:theme xmlns:a="http://schemas.openxmlformats.org/drawingml/2006/main" name="Office Theme">
  <a:themeElements>
    <a:clrScheme name="">
      <a:dk1>
        <a:srgbClr val="000000"/>
      </a:dk1>
      <a:lt1>
        <a:srgbClr val="FFFFFF"/>
      </a:lt1>
      <a:dk2>
        <a:srgbClr val="000000"/>
      </a:dk2>
      <a:lt2>
        <a:srgbClr val="00000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Office Theme">
      <a:majorFont>
        <a:latin typeface="Lucida Grande"/>
        <a:ea typeface="ヒラギノ角ゴ ProN W3"/>
        <a:cs typeface="ヒラギノ角ゴ ProN W3"/>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
      <a:dk1>
        <a:srgbClr val="000000"/>
      </a:dk1>
      <a:lt1>
        <a:srgbClr val="FFFFFF"/>
      </a:lt1>
      <a:dk2>
        <a:srgbClr val="000000"/>
      </a:dk2>
      <a:lt2>
        <a:srgbClr val="00000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1_Office Theme">
      <a:majorFont>
        <a:latin typeface="Lucida Grande"/>
        <a:ea typeface="ヒラギノ角ゴ ProN W3"/>
        <a:cs typeface="ヒラギノ角ゴ ProN W3"/>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1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
      <a:dk1>
        <a:srgbClr val="000000"/>
      </a:dk1>
      <a:lt1>
        <a:srgbClr val="FFFFFF"/>
      </a:lt1>
      <a:dk2>
        <a:srgbClr val="000000"/>
      </a:dk2>
      <a:lt2>
        <a:srgbClr val="00000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2_Office Theme">
      <a:majorFont>
        <a:latin typeface="Lucida Grande"/>
        <a:ea typeface="ヒラギノ角ゴ ProN W3"/>
        <a:cs typeface="ヒラギノ角ゴ ProN W3"/>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2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3_Office Theme">
      <a:majorFont>
        <a:latin typeface="Lucida Grande"/>
        <a:ea typeface="ヒラギノ角ゴ ProN W3"/>
        <a:cs typeface="ヒラギノ角ゴ ProN W3"/>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3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Pages>0</Pages>
  <Words>4120</Words>
  <Characters>0</Characters>
  <Application>Microsoft Office PowerPoint</Application>
  <PresentationFormat>On-screen Show (4:3)</PresentationFormat>
  <Lines>0</Lines>
  <Paragraphs>878</Paragraphs>
  <Slides>95</Slides>
  <Notes>10</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95</vt:i4>
      </vt:variant>
    </vt:vector>
  </HeadingPairs>
  <TitlesOfParts>
    <vt:vector size="109" baseType="lpstr">
      <vt:lpstr>Arial</vt:lpstr>
      <vt:lpstr>ヒラギノ角ゴ ProN W3</vt:lpstr>
      <vt:lpstr>Lucida Grande</vt:lpstr>
      <vt:lpstr>Wingdings</vt:lpstr>
      <vt:lpstr>Arial Bold</vt:lpstr>
      <vt:lpstr>Arial Italic</vt:lpstr>
      <vt:lpstr>ヒラギノ角ゴ ProN W6</vt:lpstr>
      <vt:lpstr>.Aqua かな</vt:lpstr>
      <vt:lpstr>Comic Sans MS Bold</vt:lpstr>
      <vt:lpstr>Office Theme</vt:lpstr>
      <vt:lpstr>Title &amp; Bullets</vt:lpstr>
      <vt:lpstr>1_Office Theme</vt:lpstr>
      <vt:lpstr>2_Office Theme</vt:lpstr>
      <vt:lpstr>3_Office Theme</vt:lpstr>
      <vt:lpstr>S.T.A.R. Curriculum Refresher</vt:lpstr>
      <vt:lpstr>Slide 2</vt:lpstr>
      <vt:lpstr>Complete the  Student Learning Profile (SLP)</vt:lpstr>
      <vt:lpstr>Use Student Learning Profile To Conduct Assessment</vt:lpstr>
      <vt:lpstr>Use Learning Guide to Identify Programs to Teach</vt:lpstr>
      <vt:lpstr>Correct Response</vt:lpstr>
      <vt:lpstr> Identify Appropriate Routines</vt:lpstr>
      <vt:lpstr>Independence Measurement Scale (also used for prompt levels)</vt:lpstr>
      <vt:lpstr>Review Environment/Develop Supports and Adaptations for Independence</vt:lpstr>
      <vt:lpstr>  Identify Target Skills for Incidental Teaching</vt:lpstr>
      <vt:lpstr>Plan Teaching Methods</vt:lpstr>
      <vt:lpstr>Organization of Materials</vt:lpstr>
      <vt:lpstr>Organization of Events in Time </vt:lpstr>
      <vt:lpstr>Incorporate Variations to Avoid Rigidity</vt:lpstr>
      <vt:lpstr> Monitor Progress and Modify Accordingly</vt:lpstr>
      <vt:lpstr>Task Analysis</vt:lpstr>
      <vt:lpstr>Using reinforcement and shaping</vt:lpstr>
      <vt:lpstr>USING PROMPTS</vt:lpstr>
      <vt:lpstr>Correct Errors Effectively and Avoiding Development of Error Patterns</vt:lpstr>
      <vt:lpstr>Correct Response</vt:lpstr>
      <vt:lpstr>ABA Instructional Sequence</vt:lpstr>
      <vt:lpstr>Typical DT Trial Mass Trial (MT)</vt:lpstr>
      <vt:lpstr>Correct Response</vt:lpstr>
      <vt:lpstr>3 Correct Responses</vt:lpstr>
      <vt:lpstr>Incorrect Response</vt:lpstr>
      <vt:lpstr>Error Correction Procedure</vt:lpstr>
      <vt:lpstr>Data Collection</vt:lpstr>
      <vt:lpstr>Incorrect Trial</vt:lpstr>
      <vt:lpstr>Error Correction Procedure</vt:lpstr>
      <vt:lpstr>Next Trial After Prompted Trial </vt:lpstr>
      <vt:lpstr>Reinforced Learning Trial (RLT)</vt:lpstr>
      <vt:lpstr>Reinforced Learning Trial</vt:lpstr>
      <vt:lpstr>Reinforced Learning Trial</vt:lpstr>
      <vt:lpstr>Physical Prompting Levels  (Note these levels on data sheet) </vt:lpstr>
      <vt:lpstr>Reinforced Learning Trial Data</vt:lpstr>
      <vt:lpstr>Reinforced Learning Trials Example 1</vt:lpstr>
      <vt:lpstr>Reinforced Learning Trial Example 2</vt:lpstr>
      <vt:lpstr>Slide 38</vt:lpstr>
      <vt:lpstr> X only </vt:lpstr>
      <vt:lpstr>X with distractor</vt:lpstr>
      <vt:lpstr>Y only</vt:lpstr>
      <vt:lpstr>Y with distractor</vt:lpstr>
      <vt:lpstr>X and Y together in random order  (2 consecutive days)</vt:lpstr>
      <vt:lpstr>Z only</vt:lpstr>
      <vt:lpstr>Z with distractor</vt:lpstr>
      <vt:lpstr>X, Y, &amp; Z together in random order (2 consecutive days)</vt:lpstr>
      <vt:lpstr>Continue adding one new item in same format until 5 items are presented in random</vt:lpstr>
      <vt:lpstr>5 items in random (2 consecutive days)</vt:lpstr>
      <vt:lpstr>Slide 49</vt:lpstr>
      <vt:lpstr>X only</vt:lpstr>
      <vt:lpstr>Y only</vt:lpstr>
      <vt:lpstr>X and Y in random (2 consecutive days)</vt:lpstr>
      <vt:lpstr>Z only</vt:lpstr>
      <vt:lpstr>X, Y, and Z in random (2 consecutive days)</vt:lpstr>
      <vt:lpstr>Continue adding one new concept and then bringing it into random</vt:lpstr>
      <vt:lpstr>Random (2 consecutive days)</vt:lpstr>
      <vt:lpstr>Add new concept</vt:lpstr>
      <vt:lpstr>Put it in random  (2 consecutive days)</vt:lpstr>
      <vt:lpstr>  Last Minute Reminders</vt:lpstr>
      <vt:lpstr>More reminders . . . . </vt:lpstr>
      <vt:lpstr>More reminders . . . </vt:lpstr>
      <vt:lpstr>Slide 62</vt:lpstr>
      <vt:lpstr>Slide 63</vt:lpstr>
      <vt:lpstr>Slide 64</vt:lpstr>
      <vt:lpstr>Slide 65</vt:lpstr>
      <vt:lpstr>Probing:</vt:lpstr>
      <vt:lpstr>Common Student Errors</vt:lpstr>
      <vt:lpstr>More Student Errors</vt:lpstr>
      <vt:lpstr>More Student Errors</vt:lpstr>
      <vt:lpstr>Pivotal Response Training</vt:lpstr>
      <vt:lpstr> What is Pivotal Response Training? </vt:lpstr>
      <vt:lpstr>Slide 72</vt:lpstr>
      <vt:lpstr>Typical PRT Sequence</vt:lpstr>
      <vt:lpstr>Slide 74</vt:lpstr>
      <vt:lpstr>PRT Rules of Interaction</vt:lpstr>
      <vt:lpstr>Component 3 (rules of interaction) CUE</vt:lpstr>
      <vt:lpstr>Component 3 (rules of interaction) Response</vt:lpstr>
      <vt:lpstr>Component 3 (rules of interaction) Consequence</vt:lpstr>
      <vt:lpstr>Component 3 (rules of interaction) Pause</vt:lpstr>
      <vt:lpstr>Activities/Reinforcers</vt:lpstr>
      <vt:lpstr>Interspersing Attending Skills</vt:lpstr>
      <vt:lpstr>Build and Maintain Rapport</vt:lpstr>
      <vt:lpstr>Work on Behavior Throughout the Session</vt:lpstr>
      <vt:lpstr>  Avoid Trigger Events</vt:lpstr>
      <vt:lpstr>Use PRT Strategy Throughout the Day</vt:lpstr>
      <vt:lpstr>Data Collection</vt:lpstr>
      <vt:lpstr>Slide 87</vt:lpstr>
      <vt:lpstr>Assess Progress Regularly</vt:lpstr>
      <vt:lpstr>PRT Takes Patience &amp; Practice!</vt:lpstr>
      <vt:lpstr>Correct Response</vt:lpstr>
      <vt:lpstr>Setting Up the Program</vt:lpstr>
      <vt:lpstr>Example DT Area with Student “Bin,”  Token Board &amp; Reinforcers</vt:lpstr>
      <vt:lpstr>Student Program Folders </vt:lpstr>
      <vt:lpstr>Overall Daily Schedule (DT/PRT are done during Teaching Time)</vt:lpstr>
      <vt:lpstr>Slide 95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Discrete Trial (DT)/Pivotal Response Training (PRT) Refresher</dc:title>
  <dc:creator>Holly Klein</dc:creator>
  <cp:lastModifiedBy>admin</cp:lastModifiedBy>
  <cp:revision>1</cp:revision>
  <dcterms:modified xsi:type="dcterms:W3CDTF">2013-09-09T18:50:29Z</dcterms:modified>
</cp:coreProperties>
</file>